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</p:sldMasterIdLst>
  <p:notesMasterIdLst>
    <p:notesMasterId r:id="rId38"/>
  </p:notesMasterIdLst>
  <p:sldIdLst>
    <p:sldId id="272" r:id="rId4"/>
    <p:sldId id="652" r:id="rId5"/>
    <p:sldId id="607" r:id="rId6"/>
    <p:sldId id="538" r:id="rId7"/>
    <p:sldId id="609" r:id="rId8"/>
    <p:sldId id="610" r:id="rId9"/>
    <p:sldId id="614" r:id="rId10"/>
    <p:sldId id="646" r:id="rId11"/>
    <p:sldId id="653" r:id="rId12"/>
    <p:sldId id="629" r:id="rId13"/>
    <p:sldId id="630" r:id="rId14"/>
    <p:sldId id="631" r:id="rId15"/>
    <p:sldId id="656" r:id="rId16"/>
    <p:sldId id="657" r:id="rId17"/>
    <p:sldId id="658" r:id="rId18"/>
    <p:sldId id="659" r:id="rId19"/>
    <p:sldId id="644" r:id="rId20"/>
    <p:sldId id="655" r:id="rId21"/>
    <p:sldId id="647" r:id="rId22"/>
    <p:sldId id="664" r:id="rId23"/>
    <p:sldId id="635" r:id="rId24"/>
    <p:sldId id="666" r:id="rId25"/>
    <p:sldId id="667" r:id="rId26"/>
    <p:sldId id="668" r:id="rId27"/>
    <p:sldId id="654" r:id="rId28"/>
    <p:sldId id="648" r:id="rId29"/>
    <p:sldId id="649" r:id="rId30"/>
    <p:sldId id="673" r:id="rId31"/>
    <p:sldId id="669" r:id="rId32"/>
    <p:sldId id="671" r:id="rId33"/>
    <p:sldId id="674" r:id="rId34"/>
    <p:sldId id="580" r:id="rId35"/>
    <p:sldId id="672" r:id="rId36"/>
    <p:sldId id="670" r:id="rId37"/>
  </p:sldIdLst>
  <p:sldSz cx="9144000" cy="6858000" type="screen4x3"/>
  <p:notesSz cx="6858000" cy="9144000"/>
  <p:custDataLst>
    <p:tags r:id="rId3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9900"/>
    <a:srgbClr val="00FFFF"/>
    <a:srgbClr val="A1C9B1"/>
    <a:srgbClr val="95FF95"/>
    <a:srgbClr val="009900"/>
    <a:srgbClr val="008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83225" autoAdjust="0"/>
  </p:normalViewPr>
  <p:slideViewPr>
    <p:cSldViewPr snapToGrid="0">
      <p:cViewPr>
        <p:scale>
          <a:sx n="71" d="100"/>
          <a:sy n="71" d="100"/>
        </p:scale>
        <p:origin x="-72" y="-72"/>
      </p:cViewPr>
      <p:guideLst>
        <p:guide orient="horz" pos="18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37.e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48EA464-5191-4921-960D-1B04EB46B9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75914-BA65-4610-9043-C4202CE518CF}" type="slidenum">
              <a:rPr lang="en-US"/>
              <a:pPr/>
              <a:t>1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63713-9497-40F9-9318-09E5508377CF}" type="slidenum">
              <a:rPr lang="en-US"/>
              <a:pPr/>
              <a:t>12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133600"/>
            <a:ext cx="7772400" cy="1470025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3860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95288" y="3716338"/>
            <a:ext cx="8374062" cy="619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60350"/>
            <a:ext cx="2212975" cy="5246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91287" cy="5246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133600"/>
            <a:ext cx="7772400" cy="1470025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3860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395288" y="3716338"/>
            <a:ext cx="8374062" cy="619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4533" name="Picture 5" descr="IQIS Logo Masthead sans details"/>
          <p:cNvPicPr>
            <a:picLocks noChangeAspect="1" noChangeArrowheads="1"/>
          </p:cNvPicPr>
          <p:nvPr/>
        </p:nvPicPr>
        <p:blipFill>
          <a:blip r:embed="rId2"/>
          <a:srcRect t="1778" r="11142" b="2667"/>
          <a:stretch>
            <a:fillRect/>
          </a:stretch>
        </p:blipFill>
        <p:spPr bwMode="auto">
          <a:xfrm>
            <a:off x="304800" y="6149975"/>
            <a:ext cx="3038475" cy="6826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51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81075"/>
            <a:ext cx="4352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60350"/>
            <a:ext cx="2212975" cy="5246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91287" cy="5246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51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81075"/>
            <a:ext cx="4352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8785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56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0825" y="981075"/>
            <a:ext cx="8374063" cy="61913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8785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Master title style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56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250825" y="981075"/>
            <a:ext cx="8374063" cy="61913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3509" name="Picture 5" descr="IQIS Logo Masthead sans details"/>
          <p:cNvPicPr>
            <a:picLocks noChangeAspect="1" noChangeArrowheads="1"/>
          </p:cNvPicPr>
          <p:nvPr/>
        </p:nvPicPr>
        <p:blipFill>
          <a:blip r:embed="rId13" cstate="print"/>
          <a:srcRect t="1778" r="11142" b="2667"/>
          <a:stretch>
            <a:fillRect/>
          </a:stretch>
        </p:blipFill>
        <p:spPr bwMode="auto">
          <a:xfrm>
            <a:off x="6511925" y="165100"/>
            <a:ext cx="2466975" cy="5540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30.png"/><Relationship Id="rId10" Type="http://schemas.openxmlformats.org/officeDocument/2006/relationships/image" Target="../media/image2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47.wmf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50.emf"/><Relationship Id="rId10" Type="http://schemas.openxmlformats.org/officeDocument/2006/relationships/image" Target="../media/image51.emf"/><Relationship Id="rId4" Type="http://schemas.openxmlformats.org/officeDocument/2006/relationships/image" Target="../media/image37.emf"/><Relationship Id="rId9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18" Type="http://schemas.openxmlformats.org/officeDocument/2006/relationships/image" Target="../media/image75.jpeg"/><Relationship Id="rId3" Type="http://schemas.openxmlformats.org/officeDocument/2006/relationships/image" Target="../media/image60.jpeg"/><Relationship Id="rId21" Type="http://schemas.openxmlformats.org/officeDocument/2006/relationships/oleObject" Target="../embeddings/oleObject39.bin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17" Type="http://schemas.openxmlformats.org/officeDocument/2006/relationships/image" Target="../media/image74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3.jpeg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Relationship Id="rId22" Type="http://schemas.openxmlformats.org/officeDocument/2006/relationships/image" Target="../media/image5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4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8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61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37.emf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6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7.pn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4.png"/><Relationship Id="rId11" Type="http://schemas.openxmlformats.org/officeDocument/2006/relationships/image" Target="../media/image99.jpeg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96.png"/><Relationship Id="rId4" Type="http://schemas.openxmlformats.org/officeDocument/2006/relationships/image" Target="../media/image98.png"/><Relationship Id="rId9" Type="http://schemas.openxmlformats.org/officeDocument/2006/relationships/oleObject" Target="../embeddings/oleObject6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3.xml"/><Relationship Id="rId7" Type="http://schemas.openxmlformats.org/officeDocument/2006/relationships/image" Target="../media/image15.emf"/><Relationship Id="rId12" Type="http://schemas.openxmlformats.org/officeDocument/2006/relationships/image" Target="../media/image13.w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2.wmf"/><Relationship Id="rId4" Type="http://schemas.openxmlformats.org/officeDocument/2006/relationships/tags" Target="../tags/tag4.xml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66700" y="860425"/>
            <a:ext cx="8712200" cy="771525"/>
          </a:xfrm>
          <a:noFill/>
          <a:ln/>
        </p:spPr>
        <p:txBody>
          <a:bodyPr anchor="ctr"/>
          <a:lstStyle/>
          <a:p>
            <a:pPr algn="ctr"/>
            <a:r>
              <a:rPr lang="en-US" sz="2400" b="0" i="1">
                <a:solidFill>
                  <a:schemeClr val="tx1"/>
                </a:solidFill>
                <a:latin typeface="Times New Roman" pitchFamily="18" charset="0"/>
              </a:rPr>
              <a:t>Alexander Lvovsky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9214" y="2966358"/>
            <a:ext cx="8039100" cy="1206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2800" dirty="0" smtClean="0">
                <a:solidFill>
                  <a:srgbClr val="008000"/>
                </a:solidFill>
              </a:rPr>
              <a:t>THREE WAYS TO SKIN A CAT</a:t>
            </a:r>
            <a:endParaRPr lang="en-US" sz="2800" dirty="0">
              <a:solidFill>
                <a:srgbClr val="008000"/>
              </a:solidFill>
            </a:endParaRPr>
          </a:p>
          <a:p>
            <a:pPr algn="r"/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0256" y="3842657"/>
            <a:ext cx="545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Freestyle Script" pitchFamily="66" charset="0"/>
              </a:rPr>
              <a:t>CHARACTERIZE A QUANTUM OPTICAL “BLACK BOX”</a:t>
            </a:r>
            <a:endParaRPr lang="en-US" sz="2400" dirty="0">
              <a:solidFill>
                <a:srgbClr val="FF0000"/>
              </a:solidFill>
              <a:latin typeface="Freestyle Script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10800000">
            <a:off x="6672938" y="3439886"/>
            <a:ext cx="2286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000"/>
            <a:ext cx="3398857" cy="896000"/>
          </a:xfrm>
          <a:prstGeom prst="rect">
            <a:avLst/>
          </a:prstGeom>
        </p:spPr>
      </p:pic>
      <p:pic>
        <p:nvPicPr>
          <p:cNvPr id="9" name="Picture 2" descr="C:\Users\Alexey\Documents\Harvard\Quantum computer\After Send\After 21\Сайт\Final\logo-rq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84" y="5859222"/>
            <a:ext cx="2101516" cy="98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P-function</a:t>
            </a:r>
            <a:br>
              <a:rPr lang="en-US"/>
            </a:br>
            <a:r>
              <a:rPr lang="en-US" sz="1600" b="0"/>
              <a:t>[Glauber,1963; Sudarshan, 1963]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653462" cy="2684463"/>
          </a:xfrm>
        </p:spPr>
        <p:txBody>
          <a:bodyPr/>
          <a:lstStyle/>
          <a:p>
            <a:r>
              <a:rPr lang="en-US"/>
              <a:t>What is it?</a:t>
            </a:r>
          </a:p>
          <a:p>
            <a:pPr lvl="1"/>
            <a:r>
              <a:rPr lang="en-US" b="1"/>
              <a:t>Deconvolution</a:t>
            </a:r>
            <a:r>
              <a:rPr lang="en-US"/>
              <a:t> of the state’s Wigner function with the Wigner function of the vacuum state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Example</a:t>
            </a:r>
          </a:p>
        </p:txBody>
      </p:sp>
      <p:graphicFrame>
        <p:nvGraphicFramePr>
          <p:cNvPr id="726020" name="Object 4"/>
          <p:cNvGraphicFramePr>
            <a:graphicFrameLocks noChangeAspect="1"/>
          </p:cNvGraphicFramePr>
          <p:nvPr/>
        </p:nvGraphicFramePr>
        <p:xfrm>
          <a:off x="3778250" y="2260600"/>
          <a:ext cx="2374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82" name="MathType Equation" r:id="rId3" imgW="2374560" imgH="330120" progId="Equation">
                  <p:embed/>
                </p:oleObj>
              </mc:Choice>
              <mc:Fallback>
                <p:oleObj name="MathType Equation" r:id="rId3" imgW="2374560" imgH="330120" progId="Equation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260600"/>
                        <a:ext cx="2374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6021" name="Picture 5" descr="Coherent W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813" y="3670300"/>
            <a:ext cx="7634287" cy="2309813"/>
          </a:xfrm>
          <a:prstGeom prst="rect">
            <a:avLst/>
          </a:prstGeom>
          <a:noFill/>
        </p:spPr>
      </p:pic>
      <p:sp>
        <p:nvSpPr>
          <p:cNvPr id="726022" name="Text Box 6"/>
          <p:cNvSpPr txBox="1">
            <a:spLocks noChangeArrowheads="1"/>
          </p:cNvSpPr>
          <p:nvPr/>
        </p:nvSpPr>
        <p:spPr bwMode="auto">
          <a:xfrm>
            <a:off x="1066800" y="6070600"/>
            <a:ext cx="355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Wigner function of a coherent state</a:t>
            </a:r>
          </a:p>
        </p:txBody>
      </p:sp>
      <p:sp>
        <p:nvSpPr>
          <p:cNvPr id="726023" name="Text Box 7"/>
          <p:cNvSpPr txBox="1">
            <a:spLocks noChangeArrowheads="1"/>
          </p:cNvSpPr>
          <p:nvPr/>
        </p:nvSpPr>
        <p:spPr bwMode="auto">
          <a:xfrm>
            <a:off x="5054600" y="6070600"/>
            <a:ext cx="355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P-function of a coherent state</a:t>
            </a:r>
          </a:p>
        </p:txBody>
      </p:sp>
      <p:pic>
        <p:nvPicPr>
          <p:cNvPr id="726024" name="Picture 8" descr="Vacu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3663" y="4178300"/>
            <a:ext cx="1235075" cy="1231900"/>
          </a:xfrm>
          <a:prstGeom prst="rect">
            <a:avLst/>
          </a:prstGeom>
          <a:noFill/>
        </p:spPr>
      </p:pic>
      <p:sp>
        <p:nvSpPr>
          <p:cNvPr id="726025" name="Text Box 9"/>
          <p:cNvSpPr txBox="1">
            <a:spLocks noChangeArrowheads="1"/>
          </p:cNvSpPr>
          <p:nvPr/>
        </p:nvSpPr>
        <p:spPr bwMode="auto">
          <a:xfrm>
            <a:off x="2870200" y="4445000"/>
            <a:ext cx="939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0"/>
              <a:t>=</a:t>
            </a:r>
          </a:p>
        </p:txBody>
      </p:sp>
      <p:sp>
        <p:nvSpPr>
          <p:cNvPr id="726026" name="Text Box 10"/>
          <p:cNvSpPr txBox="1">
            <a:spLocks noChangeArrowheads="1"/>
          </p:cNvSpPr>
          <p:nvPr/>
        </p:nvSpPr>
        <p:spPr bwMode="auto">
          <a:xfrm>
            <a:off x="6705600" y="4572000"/>
            <a:ext cx="939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0"/>
              <a:t>*</a:t>
            </a:r>
          </a:p>
        </p:txBody>
      </p:sp>
      <p:graphicFrame>
        <p:nvGraphicFramePr>
          <p:cNvPr id="726027" name="Object 11"/>
          <p:cNvGraphicFramePr>
            <a:graphicFrameLocks noChangeAspect="1"/>
          </p:cNvGraphicFramePr>
          <p:nvPr/>
        </p:nvGraphicFramePr>
        <p:xfrm>
          <a:off x="1238250" y="5969000"/>
          <a:ext cx="1009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83" name="MathType Equation" r:id="rId7" imgW="672840" imgH="330120" progId="Equation">
                  <p:embed/>
                </p:oleObj>
              </mc:Choice>
              <mc:Fallback>
                <p:oleObj name="MathType Equation" r:id="rId7" imgW="672840" imgH="330120" progId="Equation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969000"/>
                        <a:ext cx="1009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8" name="Object 12"/>
          <p:cNvGraphicFramePr>
            <a:graphicFrameLocks noChangeAspect="1"/>
          </p:cNvGraphicFramePr>
          <p:nvPr/>
        </p:nvGraphicFramePr>
        <p:xfrm>
          <a:off x="4508500" y="5956300"/>
          <a:ext cx="1028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84" name="MathType Equation" r:id="rId9" imgW="685800" imgH="330120" progId="Equation">
                  <p:embed/>
                </p:oleObj>
              </mc:Choice>
              <mc:Fallback>
                <p:oleObj name="MathType Equation" r:id="rId9" imgW="685800" imgH="330120" progId="Equation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5956300"/>
                        <a:ext cx="1028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9" name="Object 13"/>
          <p:cNvGraphicFramePr>
            <a:graphicFrameLocks noChangeAspect="1"/>
          </p:cNvGraphicFramePr>
          <p:nvPr/>
        </p:nvGraphicFramePr>
        <p:xfrm>
          <a:off x="7804150" y="5969000"/>
          <a:ext cx="9715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85" name="MathType Equation" r:id="rId11" imgW="647640" imgH="279360" progId="Equation">
                  <p:embed/>
                </p:oleObj>
              </mc:Choice>
              <mc:Fallback>
                <p:oleObj name="MathType Equation" r:id="rId11" imgW="647640" imgH="279360" progId="Equation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150" y="5969000"/>
                        <a:ext cx="9715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16667 -2.2222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7260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2" grpId="0"/>
      <p:bldP spid="726023" grpId="0"/>
      <p:bldP spid="726025" grpId="0"/>
      <p:bldP spid="7260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P-function</a:t>
            </a:r>
            <a:br>
              <a:rPr lang="en-US"/>
            </a:br>
            <a:r>
              <a:rPr lang="en-US"/>
              <a:t> </a:t>
            </a:r>
            <a:r>
              <a:rPr lang="en-US" sz="1800" b="0"/>
              <a:t>[Glauber,1963; Sudarshan, 1963]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5897562" cy="2684463"/>
          </a:xfrm>
        </p:spPr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nonclassical</a:t>
            </a:r>
            <a:r>
              <a:rPr lang="en-US" dirty="0"/>
              <a:t> states?</a:t>
            </a:r>
          </a:p>
          <a:p>
            <a:pPr lvl="1"/>
            <a:r>
              <a:rPr lang="en-US" dirty="0"/>
              <a:t>Their Wigner functions typically have finer features than </a:t>
            </a:r>
            <a:r>
              <a:rPr lang="en-US" i="1" dirty="0"/>
              <a:t>W</a:t>
            </a:r>
            <a:r>
              <a:rPr lang="en-US" baseline="-25000" dirty="0"/>
              <a:t>0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P-function exists only in the generalized sense</a:t>
            </a:r>
          </a:p>
          <a:p>
            <a:r>
              <a:rPr lang="en-US" dirty="0"/>
              <a:t>The solution [</a:t>
            </a:r>
            <a:r>
              <a:rPr lang="en-US" dirty="0" err="1"/>
              <a:t>Klauder</a:t>
            </a:r>
            <a:r>
              <a:rPr lang="en-US" dirty="0"/>
              <a:t>, 1966] </a:t>
            </a:r>
          </a:p>
          <a:p>
            <a:pPr lvl="1"/>
            <a:r>
              <a:rPr lang="en-US" dirty="0"/>
              <a:t>Any state can be infinitely well approximated by a state with a “nice” P function by means of low pass filtering 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hlink"/>
                </a:solidFill>
              </a:rPr>
              <a:t/>
            </a:r>
            <a:br>
              <a:rPr lang="en-US" sz="1400" dirty="0">
                <a:solidFill>
                  <a:schemeClr val="hlink"/>
                </a:solidFill>
              </a:rPr>
            </a:br>
            <a:endParaRPr lang="en-US" sz="1400" dirty="0">
              <a:solidFill>
                <a:schemeClr val="hlink"/>
              </a:solidFill>
            </a:endParaRPr>
          </a:p>
        </p:txBody>
      </p:sp>
      <p:sp>
        <p:nvSpPr>
          <p:cNvPr id="727046" name="Rectangle 6"/>
          <p:cNvSpPr>
            <a:spLocks noChangeArrowheads="1"/>
          </p:cNvSpPr>
          <p:nvPr/>
        </p:nvSpPr>
        <p:spPr bwMode="auto">
          <a:xfrm>
            <a:off x="179388" y="2454275"/>
            <a:ext cx="896461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endParaRPr lang="en-US" sz="2000" b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>
              <a:solidFill>
                <a:schemeClr val="hlink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066" name="Picture 2" descr="Wsq-fro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060825"/>
            <a:ext cx="3032125" cy="2247900"/>
          </a:xfrm>
          <a:prstGeom prst="rect">
            <a:avLst/>
          </a:prstGeom>
          <a:noFill/>
        </p:spPr>
      </p:pic>
      <p:pic>
        <p:nvPicPr>
          <p:cNvPr id="728067" name="Picture 3" descr="Ps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40200"/>
            <a:ext cx="3176588" cy="2247900"/>
          </a:xfrm>
          <a:prstGeom prst="rect">
            <a:avLst/>
          </a:prstGeom>
          <a:noFill/>
        </p:spPr>
      </p:pic>
      <p:pic>
        <p:nvPicPr>
          <p:cNvPr id="728068" name="Picture 4" descr="Psq-f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8100" y="1041400"/>
            <a:ext cx="3136900" cy="2328863"/>
          </a:xfrm>
          <a:prstGeom prst="rect">
            <a:avLst/>
          </a:prstGeom>
          <a:noFill/>
        </p:spPr>
      </p:pic>
      <p:pic>
        <p:nvPicPr>
          <p:cNvPr id="728069" name="Picture 5" descr="Wsq-ex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041400"/>
            <a:ext cx="3309938" cy="2468563"/>
          </a:xfrm>
          <a:prstGeom prst="rect">
            <a:avLst/>
          </a:prstGeom>
          <a:noFill/>
        </p:spPr>
      </p:pic>
      <p:sp>
        <p:nvSpPr>
          <p:cNvPr id="7280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squeezed vacuum</a:t>
            </a:r>
          </a:p>
        </p:txBody>
      </p:sp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5461000" y="3294063"/>
            <a:ext cx="2613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/>
              <a:t>Bounded Fourier transform</a:t>
            </a:r>
            <a:br>
              <a:rPr lang="en-US" sz="1600" b="0"/>
            </a:br>
            <a:r>
              <a:rPr lang="en-US" sz="1600" b="0"/>
              <a:t>of the P-function</a:t>
            </a:r>
          </a:p>
        </p:txBody>
      </p:sp>
      <p:sp>
        <p:nvSpPr>
          <p:cNvPr id="728072" name="Text Box 8"/>
          <p:cNvSpPr txBox="1">
            <a:spLocks noChangeArrowheads="1"/>
          </p:cNvSpPr>
          <p:nvPr/>
        </p:nvSpPr>
        <p:spPr bwMode="auto">
          <a:xfrm>
            <a:off x="527050" y="6337300"/>
            <a:ext cx="2236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/>
              <a:t>Regularized P-function</a:t>
            </a:r>
          </a:p>
        </p:txBody>
      </p:sp>
      <p:sp>
        <p:nvSpPr>
          <p:cNvPr id="728073" name="Text Box 9"/>
          <p:cNvSpPr txBox="1">
            <a:spLocks noChangeArrowheads="1"/>
          </p:cNvSpPr>
          <p:nvPr/>
        </p:nvSpPr>
        <p:spPr bwMode="auto">
          <a:xfrm>
            <a:off x="460375" y="3344863"/>
            <a:ext cx="234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0"/>
              <a:t>Wigner function </a:t>
            </a:r>
          </a:p>
          <a:p>
            <a:r>
              <a:rPr lang="en-US" sz="1600" b="0"/>
              <a:t>from experimental data</a:t>
            </a:r>
          </a:p>
        </p:txBody>
      </p:sp>
      <p:sp>
        <p:nvSpPr>
          <p:cNvPr id="728074" name="Text Box 10"/>
          <p:cNvSpPr txBox="1">
            <a:spLocks noChangeArrowheads="1"/>
          </p:cNvSpPr>
          <p:nvPr/>
        </p:nvSpPr>
        <p:spPr bwMode="auto">
          <a:xfrm>
            <a:off x="5416550" y="6216650"/>
            <a:ext cx="3117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0"/>
              <a:t>Wigner function </a:t>
            </a:r>
          </a:p>
          <a:p>
            <a:r>
              <a:rPr lang="en-US" sz="1600" b="0"/>
              <a:t>from approximated  P-function</a:t>
            </a:r>
          </a:p>
        </p:txBody>
      </p:sp>
      <p:sp>
        <p:nvSpPr>
          <p:cNvPr id="728075" name="Line 11"/>
          <p:cNvSpPr>
            <a:spLocks noChangeShapeType="1"/>
          </p:cNvSpPr>
          <p:nvPr/>
        </p:nvSpPr>
        <p:spPr bwMode="auto">
          <a:xfrm>
            <a:off x="3416300" y="2325688"/>
            <a:ext cx="13303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76" name="Line 12"/>
          <p:cNvSpPr>
            <a:spLocks noChangeShapeType="1"/>
          </p:cNvSpPr>
          <p:nvPr/>
        </p:nvSpPr>
        <p:spPr bwMode="auto">
          <a:xfrm>
            <a:off x="3416300" y="5310188"/>
            <a:ext cx="13303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77" name="Line 13"/>
          <p:cNvSpPr>
            <a:spLocks noChangeShapeType="1"/>
          </p:cNvSpPr>
          <p:nvPr/>
        </p:nvSpPr>
        <p:spPr bwMode="auto">
          <a:xfrm flipH="1">
            <a:off x="3173413" y="3225800"/>
            <a:ext cx="1722437" cy="15319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1" grpId="0"/>
      <p:bldP spid="728072" grpId="0"/>
      <p:bldP spid="728074" grpId="0"/>
      <p:bldP spid="728075" grpId="0" animBg="1"/>
      <p:bldP spid="728076" grpId="0" animBg="1"/>
      <p:bldP spid="7280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1681163"/>
          </a:xfrm>
        </p:spPr>
        <p:txBody>
          <a:bodyPr/>
          <a:lstStyle/>
          <a:p>
            <a:pPr lvl="1">
              <a:spcBef>
                <a:spcPct val="0"/>
              </a:spcBef>
              <a:buFontTx/>
              <a:buNone/>
            </a:pPr>
            <a:r>
              <a:rPr lang="en-US" dirty="0"/>
              <a:t>	Need to choose the cut-off point </a:t>
            </a:r>
            <a:r>
              <a:rPr lang="en-US" i="1" dirty="0"/>
              <a:t>L</a:t>
            </a:r>
            <a:r>
              <a:rPr lang="en-US" dirty="0"/>
              <a:t> in the Fourier domain</a:t>
            </a:r>
          </a:p>
          <a:p>
            <a:pPr lvl="1">
              <a:buFontTx/>
              <a:buNone/>
            </a:pPr>
            <a:r>
              <a:rPr lang="en-US" dirty="0"/>
              <a:t>	Can’t test the process for infinitely strong coherent states </a:t>
            </a:r>
            <a:br>
              <a:rPr lang="en-US" dirty="0"/>
            </a:br>
            <a:r>
              <a:rPr lang="en-US" dirty="0">
                <a:sym typeface="Symbol" pitchFamily="18" charset="2"/>
              </a:rPr>
              <a:t> must choose some </a:t>
            </a:r>
            <a:r>
              <a:rPr lang="en-US" dirty="0">
                <a:latin typeface="Symbol" pitchFamily="18" charset="2"/>
                <a:sym typeface="Symbol" pitchFamily="18" charset="2"/>
              </a:rPr>
              <a:t>a</a:t>
            </a:r>
            <a:r>
              <a:rPr lang="en-US" baseline="-25000" dirty="0">
                <a:sym typeface="Symbol" pitchFamily="18" charset="2"/>
              </a:rPr>
              <a:t>max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dirty="0"/>
              <a:t>	There is a continuum of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’s</a:t>
            </a:r>
            <a:br>
              <a:rPr lang="en-US" dirty="0"/>
            </a:br>
            <a:r>
              <a:rPr lang="en-US" dirty="0">
                <a:sym typeface="Symbol" pitchFamily="18" charset="2"/>
              </a:rPr>
              <a:t> process cannot be tested for every coherent state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Symbol" pitchFamily="18" charset="2"/>
              </a:rPr>
              <a:t> must </a:t>
            </a:r>
            <a:r>
              <a:rPr lang="en-US" dirty="0" smtClean="0">
                <a:sym typeface="Symbol" pitchFamily="18" charset="2"/>
              </a:rPr>
              <a:t>interpolate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Process not guaranteed to be physical (positive, trace preserving)</a:t>
            </a:r>
            <a:endParaRPr lang="en-US" dirty="0">
              <a:sym typeface="Symbol" pitchFamily="18" charset="2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dirty="0"/>
              <a:t>	Many processes are phase-invariant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dirty="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dirty="0"/>
              <a:t>	 </a:t>
            </a:r>
            <a:r>
              <a:rPr lang="en-US" dirty="0">
                <a:sym typeface="Symbol" pitchFamily="18" charset="2"/>
              </a:rPr>
              <a:t> it is sufficient to perform measurements only for </a:t>
            </a:r>
            <a:r>
              <a:rPr lang="en-US" dirty="0">
                <a:latin typeface="Symbol" pitchFamily="18" charset="2"/>
                <a:sym typeface="Symbol" pitchFamily="18" charset="2"/>
              </a:rPr>
              <a:t>a</a:t>
            </a:r>
            <a:r>
              <a:rPr lang="en-US" dirty="0">
                <a:sym typeface="Symbol" pitchFamily="18" charset="2"/>
              </a:rPr>
              <a:t>’s on the real axis</a:t>
            </a:r>
            <a:endParaRPr lang="en-US" dirty="0"/>
          </a:p>
          <a:p>
            <a:pPr lvl="1">
              <a:spcBef>
                <a:spcPct val="0"/>
              </a:spcBef>
              <a:buFontTx/>
              <a:buNone/>
            </a:pPr>
            <a:endParaRPr lang="en-US" dirty="0">
              <a:sym typeface="Symbol" pitchFamily="18" charset="2"/>
            </a:endParaRPr>
          </a:p>
        </p:txBody>
      </p:sp>
      <p:graphicFrame>
        <p:nvGraphicFramePr>
          <p:cNvPr id="7311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25125"/>
              </p:ext>
            </p:extLst>
          </p:nvPr>
        </p:nvGraphicFramePr>
        <p:xfrm>
          <a:off x="1711138" y="3500344"/>
          <a:ext cx="3111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60" name="MathType Equation" r:id="rId3" imgW="3111480" imgH="342720" progId="Equation">
                  <p:embed/>
                </p:oleObj>
              </mc:Choice>
              <mc:Fallback>
                <p:oleObj name="MathType Equation" r:id="rId3" imgW="3111480" imgH="34272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138" y="3500344"/>
                        <a:ext cx="3111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791198"/>
              </p:ext>
            </p:extLst>
          </p:nvPr>
        </p:nvGraphicFramePr>
        <p:xfrm>
          <a:off x="527050" y="2911662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61" name="CorelDRAW" r:id="rId5" imgW="254160" imgH="254160" progId="CorelDraw.Graphic.12">
                  <p:embed/>
                </p:oleObj>
              </mc:Choice>
              <mc:Fallback>
                <p:oleObj name="CorelDRAW" r:id="rId5" imgW="254160" imgH="25416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911662"/>
                        <a:ext cx="3016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001539"/>
              </p:ext>
            </p:extLst>
          </p:nvPr>
        </p:nvGraphicFramePr>
        <p:xfrm>
          <a:off x="498475" y="3215901"/>
          <a:ext cx="3381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62" name="CorelDRAW" r:id="rId7" imgW="254520" imgH="254520" progId="CorelDraw.Graphic.12">
                  <p:embed/>
                </p:oleObj>
              </mc:Choice>
              <mc:Fallback>
                <p:oleObj name="CorelDRAW" r:id="rId7" imgW="254520" imgH="25452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215901"/>
                        <a:ext cx="3381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44" name="Object 8"/>
          <p:cNvGraphicFramePr>
            <a:graphicFrameLocks noChangeAspect="1"/>
          </p:cNvGraphicFramePr>
          <p:nvPr/>
        </p:nvGraphicFramePr>
        <p:xfrm>
          <a:off x="527050" y="1441450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63" name="CorelDRAW" r:id="rId9" imgW="254160" imgH="254160" progId="CorelDraw.Graphic.12">
                  <p:embed/>
                </p:oleObj>
              </mc:Choice>
              <mc:Fallback>
                <p:oleObj name="CorelDRAW" r:id="rId9" imgW="254160" imgH="25416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441450"/>
                        <a:ext cx="3016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45" name="Object 9"/>
          <p:cNvGraphicFramePr>
            <a:graphicFrameLocks noChangeAspect="1"/>
          </p:cNvGraphicFramePr>
          <p:nvPr/>
        </p:nvGraphicFramePr>
        <p:xfrm>
          <a:off x="527050" y="1085850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64" name="CorelDRAW" r:id="rId10" imgW="254160" imgH="254160" progId="CorelDraw.Graphic.12">
                  <p:embed/>
                </p:oleObj>
              </mc:Choice>
              <mc:Fallback>
                <p:oleObj name="CorelDRAW" r:id="rId10" imgW="254160" imgH="25416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085850"/>
                        <a:ext cx="3016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9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application: </a:t>
            </a:r>
            <a:br>
              <a:rPr lang="en-US"/>
            </a:br>
            <a:r>
              <a:rPr lang="en-US"/>
              <a:t>Memory for light as a quantum process</a:t>
            </a:r>
          </a:p>
        </p:txBody>
      </p:sp>
      <p:pic>
        <p:nvPicPr>
          <p:cNvPr id="478215" name="Picture 7" descr="Process schem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22400"/>
            <a:ext cx="7632700" cy="3402013"/>
          </a:xfrm>
          <a:prstGeom prst="rect">
            <a:avLst/>
          </a:prstGeom>
          <a:noFill/>
        </p:spPr>
      </p:pic>
      <p:sp>
        <p:nvSpPr>
          <p:cNvPr id="478218" name="Rectangle 10"/>
          <p:cNvSpPr>
            <a:spLocks noChangeArrowheads="1"/>
          </p:cNvSpPr>
          <p:nvPr/>
        </p:nvSpPr>
        <p:spPr bwMode="auto">
          <a:xfrm>
            <a:off x="5118100" y="5994400"/>
            <a:ext cx="3822700" cy="685800"/>
          </a:xfrm>
          <a:prstGeom prst="rect">
            <a:avLst/>
          </a:prstGeom>
          <a:solidFill>
            <a:srgbClr val="B2B2B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0" dirty="0">
                <a:latin typeface="Times New Roman" pitchFamily="18" charset="0"/>
              </a:rPr>
              <a:t>M. </a:t>
            </a:r>
            <a:r>
              <a:rPr lang="en-US" b="0" dirty="0" err="1">
                <a:latin typeface="Times New Roman" pitchFamily="18" charset="0"/>
              </a:rPr>
              <a:t>Lobino</a:t>
            </a:r>
            <a:r>
              <a:rPr lang="en-US" b="0" dirty="0">
                <a:latin typeface="Times New Roman" pitchFamily="18" charset="0"/>
              </a:rPr>
              <a:t>, C. </a:t>
            </a:r>
            <a:r>
              <a:rPr lang="en-US" b="0" dirty="0" err="1">
                <a:latin typeface="Times New Roman" pitchFamily="18" charset="0"/>
              </a:rPr>
              <a:t>Kupchak</a:t>
            </a:r>
            <a:r>
              <a:rPr lang="en-US" b="0" dirty="0">
                <a:latin typeface="Times New Roman" pitchFamily="18" charset="0"/>
              </a:rPr>
              <a:t>, E. Figueroa and A. L., PRL </a:t>
            </a:r>
            <a:r>
              <a:rPr lang="en-US" dirty="0">
                <a:latin typeface="Times New Roman" pitchFamily="18" charset="0"/>
              </a:rPr>
              <a:t>102</a:t>
            </a:r>
            <a:r>
              <a:rPr lang="en-US" b="0" dirty="0">
                <a:latin typeface="Times New Roman" pitchFamily="18" charset="0"/>
              </a:rPr>
              <a:t>, 203601 (2009)</a:t>
            </a:r>
            <a:r>
              <a:rPr lang="en-US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7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 descr="WFs - one TP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5" y="3044825"/>
            <a:ext cx="7816850" cy="1949450"/>
          </a:xfrm>
          <a:prstGeom prst="rect">
            <a:avLst/>
          </a:prstGeom>
          <a:noFill/>
        </p:spPr>
      </p:pic>
      <p:sp>
        <p:nvSpPr>
          <p:cNvPr id="479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reconstruction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25525"/>
            <a:ext cx="9144000" cy="1822450"/>
          </a:xfrm>
        </p:spPr>
        <p:txBody>
          <a:bodyPr/>
          <a:lstStyle/>
          <a:p>
            <a:r>
              <a:rPr lang="en-US"/>
              <a:t>The experiment</a:t>
            </a:r>
          </a:p>
          <a:p>
            <a:pPr lvl="1"/>
            <a:r>
              <a:rPr lang="en-US"/>
              <a:t>Input: coherent states up to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max</a:t>
            </a:r>
            <a:r>
              <a:rPr lang="en-US"/>
              <a:t>=10;  8 different amplitudes</a:t>
            </a:r>
            <a:endParaRPr lang="it-IT"/>
          </a:p>
          <a:p>
            <a:pPr lvl="1"/>
            <a:r>
              <a:rPr lang="en-US"/>
              <a:t>Output quantum state reconstruction by maximum likelihood</a:t>
            </a:r>
            <a:endParaRPr lang="it-IT"/>
          </a:p>
          <a:p>
            <a:pPr lvl="1"/>
            <a:r>
              <a:rPr lang="it-IT"/>
              <a:t>Process assumed phase invariant</a:t>
            </a:r>
          </a:p>
          <a:p>
            <a:pPr lvl="1"/>
            <a:r>
              <a:rPr lang="it-IT"/>
              <a:t>Interpolation</a:t>
            </a:r>
            <a:endParaRPr lang="en-US"/>
          </a:p>
        </p:txBody>
      </p:sp>
      <p:sp>
        <p:nvSpPr>
          <p:cNvPr id="479237" name="Rectangle 5"/>
          <p:cNvSpPr>
            <a:spLocks noChangeArrowheads="1"/>
          </p:cNvSpPr>
          <p:nvPr/>
        </p:nvSpPr>
        <p:spPr bwMode="auto">
          <a:xfrm>
            <a:off x="0" y="4933950"/>
            <a:ext cx="9144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How memory affects the state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Absorption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Phase shift (because of two-photon detuning)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Amplitude noise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Phase noise (laser phase lock?)</a:t>
            </a:r>
          </a:p>
        </p:txBody>
      </p:sp>
    </p:spTree>
    <p:extLst>
      <p:ext uri="{BB962C8B-B14F-4D97-AF65-F5344CB8AC3E}">
        <p14:creationId xmlns:p14="http://schemas.microsoft.com/office/powerpoint/2010/main" val="20869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reconstruction:</a:t>
            </a:r>
            <a:br>
              <a:rPr lang="en-US"/>
            </a:br>
            <a:r>
              <a:rPr lang="en-US"/>
              <a:t>the result for photon number states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856663" cy="519113"/>
          </a:xfrm>
        </p:spPr>
        <p:txBody>
          <a:bodyPr/>
          <a:lstStyle/>
          <a:p>
            <a:pPr lvl="1"/>
            <a:r>
              <a:rPr lang="en-US"/>
              <a:t>Each color: diagonal elements of the output density matrix for a given input photon number state</a:t>
            </a:r>
            <a:endParaRPr lang="en-US">
              <a:sym typeface="Symbol" pitchFamily="18" charset="2"/>
            </a:endParaRP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584200" y="4959350"/>
            <a:ext cx="8856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</a:rPr>
              <a:t>We can tell what happens to the Fock states </a:t>
            </a:r>
            <a:br>
              <a:rPr lang="en-US" sz="200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en-US" sz="2000">
                <a:solidFill>
                  <a:schemeClr val="hlink"/>
                </a:solidFill>
                <a:latin typeface="Times New Roman" pitchFamily="18" charset="0"/>
              </a:rPr>
              <a:t>without having to prepare them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</a:rPr>
              <a:t>Let us now verify by storing nonclassical states</a:t>
            </a:r>
            <a:endParaRPr lang="en-US" sz="20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522248" name="Picture 8" descr="Lobino_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866900"/>
            <a:ext cx="6970713" cy="2414588"/>
          </a:xfrm>
          <a:prstGeom prst="rect">
            <a:avLst/>
          </a:prstGeom>
          <a:noFill/>
        </p:spPr>
      </p:pic>
      <p:sp>
        <p:nvSpPr>
          <p:cNvPr id="522249" name="Text Box 9"/>
          <p:cNvSpPr txBox="1">
            <a:spLocks noChangeArrowheads="1"/>
          </p:cNvSpPr>
          <p:nvPr/>
        </p:nvSpPr>
        <p:spPr bwMode="auto">
          <a:xfrm>
            <a:off x="939800" y="4432300"/>
            <a:ext cx="300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Zero 2-photon detuning</a:t>
            </a:r>
          </a:p>
        </p:txBody>
      </p:sp>
      <p:sp>
        <p:nvSpPr>
          <p:cNvPr id="522250" name="Text Box 10"/>
          <p:cNvSpPr txBox="1">
            <a:spLocks noChangeArrowheads="1"/>
          </p:cNvSpPr>
          <p:nvPr/>
        </p:nvSpPr>
        <p:spPr bwMode="auto">
          <a:xfrm>
            <a:off x="4940300" y="4432300"/>
            <a:ext cx="300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540 kHz 2-photon detuning</a:t>
            </a:r>
          </a:p>
        </p:txBody>
      </p:sp>
      <p:sp>
        <p:nvSpPr>
          <p:cNvPr id="522251" name="Text Box 11"/>
          <p:cNvSpPr txBox="1">
            <a:spLocks noChangeArrowheads="1"/>
          </p:cNvSpPr>
          <p:nvPr/>
        </p:nvSpPr>
        <p:spPr bwMode="auto">
          <a:xfrm rot="1418813">
            <a:off x="4492625" y="3833813"/>
            <a:ext cx="18700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/>
              <a:t>output photons</a:t>
            </a:r>
          </a:p>
        </p:txBody>
      </p:sp>
      <p:sp>
        <p:nvSpPr>
          <p:cNvPr id="522252" name="Text Box 12"/>
          <p:cNvSpPr txBox="1">
            <a:spLocks noChangeArrowheads="1"/>
          </p:cNvSpPr>
          <p:nvPr/>
        </p:nvSpPr>
        <p:spPr bwMode="auto">
          <a:xfrm rot="-602945">
            <a:off x="6432550" y="4011613"/>
            <a:ext cx="1708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/>
              <a:t>input photons</a:t>
            </a:r>
          </a:p>
        </p:txBody>
      </p:sp>
      <p:sp>
        <p:nvSpPr>
          <p:cNvPr id="522253" name="Text Box 13"/>
          <p:cNvSpPr txBox="1">
            <a:spLocks noChangeArrowheads="1"/>
          </p:cNvSpPr>
          <p:nvPr/>
        </p:nvSpPr>
        <p:spPr bwMode="auto">
          <a:xfrm rot="1418813">
            <a:off x="657225" y="3859213"/>
            <a:ext cx="18700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/>
              <a:t>output photons</a:t>
            </a:r>
          </a:p>
        </p:txBody>
      </p:sp>
      <p:sp>
        <p:nvSpPr>
          <p:cNvPr id="522254" name="Text Box 14"/>
          <p:cNvSpPr txBox="1">
            <a:spLocks noChangeArrowheads="1"/>
          </p:cNvSpPr>
          <p:nvPr/>
        </p:nvSpPr>
        <p:spPr bwMode="auto">
          <a:xfrm rot="-602945">
            <a:off x="2597150" y="4011613"/>
            <a:ext cx="1708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/>
              <a:t>input photons</a:t>
            </a:r>
          </a:p>
        </p:txBody>
      </p:sp>
    </p:spTree>
    <p:extLst>
      <p:ext uri="{BB962C8B-B14F-4D97-AF65-F5344CB8AC3E}">
        <p14:creationId xmlns:p14="http://schemas.microsoft.com/office/powerpoint/2010/main" val="22369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 </a:t>
            </a:r>
            <a:br>
              <a:rPr lang="en-US"/>
            </a:br>
            <a:r>
              <a:rPr lang="en-US"/>
              <a:t>on storing nonclassical light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235075"/>
            <a:ext cx="8902700" cy="4073525"/>
          </a:xfrm>
        </p:spPr>
        <p:txBody>
          <a:bodyPr/>
          <a:lstStyle/>
          <a:p>
            <a:pPr marL="114300" indent="-114300">
              <a:buFontTx/>
              <a:buNone/>
            </a:pPr>
            <a:r>
              <a:rPr lang="en-US"/>
              <a:t>Existing work</a:t>
            </a:r>
          </a:p>
          <a:p>
            <a:pPr marL="571500" lvl="1" indent="-279400"/>
            <a:r>
              <a:rPr lang="en-US"/>
              <a:t>L. Hau, 1999: slow light</a:t>
            </a:r>
          </a:p>
          <a:p>
            <a:pPr marL="571500" lvl="1" indent="-279400"/>
            <a:r>
              <a:rPr lang="en-US"/>
              <a:t>M. Fleischauer, M. Lukin, 2000: original theoretical idea for light storage</a:t>
            </a:r>
          </a:p>
          <a:p>
            <a:pPr marL="571500" lvl="1" indent="-279400"/>
            <a:r>
              <a:rPr lang="en-US"/>
              <a:t>M. Lukin, D. Wadsworth </a:t>
            </a:r>
            <a:r>
              <a:rPr lang="en-US" i="1"/>
              <a:t>et al.</a:t>
            </a:r>
            <a:r>
              <a:rPr lang="en-US"/>
              <a:t>, 2001: storage and retrieval of a classical state</a:t>
            </a:r>
          </a:p>
          <a:p>
            <a:pPr marL="571500" lvl="1" indent="-279400"/>
            <a:r>
              <a:rPr lang="en-US"/>
              <a:t>A. Kuzmich </a:t>
            </a:r>
            <a:r>
              <a:rPr lang="en-US" i="1"/>
              <a:t>et al.</a:t>
            </a:r>
            <a:r>
              <a:rPr lang="en-US"/>
              <a:t>, M. Lukin </a:t>
            </a:r>
            <a:r>
              <a:rPr lang="en-US" i="1"/>
              <a:t>et al.</a:t>
            </a:r>
            <a:r>
              <a:rPr lang="en-US"/>
              <a:t>, 2005: storage and retrieval of single photons</a:t>
            </a:r>
          </a:p>
          <a:p>
            <a:pPr marL="571500" lvl="1" indent="-279400"/>
            <a:r>
              <a:rPr lang="en-US"/>
              <a:t>J. Kimble </a:t>
            </a:r>
            <a:r>
              <a:rPr lang="en-US" i="1"/>
              <a:t>et al.</a:t>
            </a:r>
            <a:r>
              <a:rPr lang="en-US"/>
              <a:t>, 2007: storage and retrieval of entanglement</a:t>
            </a:r>
          </a:p>
          <a:p>
            <a:pPr marL="571500" lvl="1" indent="-279400"/>
            <a:r>
              <a:rPr lang="en-US"/>
              <a:t>M. Kozuma </a:t>
            </a:r>
            <a:r>
              <a:rPr lang="en-US" i="1"/>
              <a:t>et al.</a:t>
            </a:r>
            <a:r>
              <a:rPr lang="en-US"/>
              <a:t>, A. Lvovsky </a:t>
            </a:r>
            <a:r>
              <a:rPr lang="en-US" i="1"/>
              <a:t>et al.</a:t>
            </a:r>
            <a:r>
              <a:rPr lang="en-US"/>
              <a:t>, 2008: memory for squeezed vacuum</a:t>
            </a:r>
          </a:p>
          <a:p>
            <a:pPr marL="571500" lvl="1" indent="-279400">
              <a:buFontTx/>
              <a:buNone/>
            </a:pPr>
            <a:r>
              <a:rPr lang="en-US" b="1">
                <a:cs typeface="Times New Roman" pitchFamily="18" charset="0"/>
              </a:rPr>
              <a:t>= Various states of light stored, retrieved, and measured</a:t>
            </a:r>
            <a:endParaRPr lang="en-US"/>
          </a:p>
          <a:p>
            <a:pPr marL="114300" indent="-114300">
              <a:buFontTx/>
              <a:buNone/>
            </a:pPr>
            <a:r>
              <a:rPr lang="en-US">
                <a:cs typeface="Times New Roman" pitchFamily="18" charset="0"/>
              </a:rPr>
              <a:t>Shortcomings</a:t>
            </a:r>
          </a:p>
          <a:p>
            <a:pPr marL="571500" lvl="1" indent="-279400"/>
            <a:r>
              <a:rPr lang="en-US">
                <a:cs typeface="Times New Roman" pitchFamily="18" charset="0"/>
              </a:rPr>
              <a:t>Complicated</a:t>
            </a:r>
          </a:p>
          <a:p>
            <a:pPr marL="571500" lvl="1" indent="-279400"/>
            <a:r>
              <a:rPr lang="en-US">
                <a:cs typeface="Times New Roman" pitchFamily="18" charset="0"/>
              </a:rPr>
              <a:t>Do not answer how an </a:t>
            </a:r>
            <a:r>
              <a:rPr lang="en-US" b="1">
                <a:cs typeface="Times New Roman" pitchFamily="18" charset="0"/>
              </a:rPr>
              <a:t>arbitrary</a:t>
            </a:r>
            <a:r>
              <a:rPr lang="en-US">
                <a:cs typeface="Times New Roman" pitchFamily="18" charset="0"/>
              </a:rPr>
              <a:t> state of light is preserved in a quantum storage apparatus.</a:t>
            </a:r>
          </a:p>
          <a:p>
            <a:pPr marL="114300" indent="-114300">
              <a:buFontTx/>
              <a:buNone/>
            </a:pPr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Coherent-state process tomography resolves both shortcomings!</a:t>
            </a:r>
          </a:p>
          <a:p>
            <a:pPr marL="114300" indent="-114300">
              <a:buFontTx/>
              <a:buNone/>
            </a:pPr>
            <a:endParaRPr lang="en-US">
              <a:cs typeface="Times New Roman" pitchFamily="18" charset="0"/>
            </a:endParaRPr>
          </a:p>
          <a:p>
            <a:pPr marL="571500" lvl="1" indent="-279400"/>
            <a:endParaRPr lang="en-US">
              <a:cs typeface="Times New Roman" pitchFamily="18" charset="0"/>
            </a:endParaRPr>
          </a:p>
        </p:txBody>
      </p:sp>
      <p:sp>
        <p:nvSpPr>
          <p:cNvPr id="742404" name="Rectangle 4"/>
          <p:cNvSpPr>
            <a:spLocks noChangeArrowheads="1"/>
          </p:cNvSpPr>
          <p:nvPr/>
        </p:nvSpPr>
        <p:spPr bwMode="auto">
          <a:xfrm>
            <a:off x="342900" y="2505075"/>
            <a:ext cx="864076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Method 2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Integration by parts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process tensor</a:t>
            </a:r>
            <a:endParaRPr lang="en-US" sz="2400" b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30275"/>
            <a:ext cx="8964612" cy="2684463"/>
          </a:xfrm>
        </p:spPr>
        <p:txBody>
          <a:bodyPr/>
          <a:lstStyle/>
          <a:p>
            <a:r>
              <a:rPr lang="en-US" dirty="0" err="1"/>
              <a:t>Fock</a:t>
            </a:r>
            <a:r>
              <a:rPr lang="en-US" dirty="0"/>
              <a:t> operators</a:t>
            </a:r>
            <a:r>
              <a:rPr lang="en-US" b="0" dirty="0"/>
              <a:t> |</a:t>
            </a:r>
            <a:r>
              <a:rPr lang="en-US" b="0" i="1" dirty="0"/>
              <a:t>n</a:t>
            </a:r>
            <a:r>
              <a:rPr lang="en-US" b="0" dirty="0">
                <a:sym typeface="Symbol" pitchFamily="18" charset="2"/>
              </a:rPr>
              <a:t></a:t>
            </a:r>
            <a:r>
              <a:rPr lang="en-US" b="0" i="1" dirty="0">
                <a:sym typeface="Symbol" pitchFamily="18" charset="2"/>
              </a:rPr>
              <a:t>m</a:t>
            </a:r>
            <a:r>
              <a:rPr lang="en-US" b="0" dirty="0">
                <a:sym typeface="Symbol" pitchFamily="18" charset="2"/>
              </a:rPr>
              <a:t>|</a:t>
            </a:r>
            <a:endParaRPr lang="en-US" dirty="0"/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Process output: 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P function: 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Use integration by parts:</a:t>
            </a:r>
          </a:p>
          <a:p>
            <a:r>
              <a:rPr lang="en-US" dirty="0"/>
              <a:t>How to process experimental data</a:t>
            </a:r>
          </a:p>
          <a:p>
            <a:pPr lvl="1"/>
            <a:r>
              <a:rPr lang="en-US" dirty="0"/>
              <a:t>Measure density matrix of                   for a set of </a:t>
            </a:r>
            <a:r>
              <a:rPr lang="en-US" dirty="0" err="1">
                <a:latin typeface="Symbol" pitchFamily="18" charset="2"/>
              </a:rPr>
              <a:t>a</a:t>
            </a:r>
            <a:r>
              <a:rPr lang="en-US" dirty="0" err="1"/>
              <a:t>’s</a:t>
            </a:r>
            <a:r>
              <a:rPr lang="en-US" dirty="0"/>
              <a:t> using homodyne tomography</a:t>
            </a:r>
          </a:p>
          <a:p>
            <a:pPr lvl="1"/>
            <a:r>
              <a:rPr lang="en-US" dirty="0"/>
              <a:t>Fit every element of                   with a polynomial</a:t>
            </a:r>
          </a:p>
          <a:p>
            <a:pPr lvl="1"/>
            <a:r>
              <a:rPr lang="en-US" dirty="0"/>
              <a:t>Elements of the process tensor                           are just </a:t>
            </a:r>
            <a:r>
              <a:rPr lang="en-US" b="1" dirty="0">
                <a:solidFill>
                  <a:schemeClr val="hlink"/>
                </a:solidFill>
              </a:rPr>
              <a:t>coefficients of this polynomial!</a:t>
            </a:r>
          </a:p>
          <a:p>
            <a:r>
              <a:rPr lang="en-US" dirty="0"/>
              <a:t>Advantages of this method</a:t>
            </a:r>
          </a:p>
          <a:p>
            <a:pPr lvl="1"/>
            <a:r>
              <a:rPr lang="en-US" dirty="0"/>
              <a:t>Elimination of integration and the ugly P function</a:t>
            </a:r>
          </a:p>
          <a:p>
            <a:pPr lvl="1"/>
            <a:r>
              <a:rPr lang="en-US" dirty="0"/>
              <a:t>Elimination of a potential source of error (</a:t>
            </a:r>
            <a:r>
              <a:rPr lang="en-US" dirty="0" err="1"/>
              <a:t>lowpass</a:t>
            </a:r>
            <a:r>
              <a:rPr lang="en-US" dirty="0"/>
              <a:t> filtering)</a:t>
            </a:r>
          </a:p>
          <a:p>
            <a:pPr lvl="1"/>
            <a:r>
              <a:rPr lang="en-US" dirty="0"/>
              <a:t>Dramatic simplification of calculations</a:t>
            </a:r>
          </a:p>
          <a:p>
            <a:pPr lvl="1"/>
            <a:endParaRPr lang="en-US" dirty="0"/>
          </a:p>
          <a:p>
            <a:pPr>
              <a:buFontTx/>
              <a:buNone/>
            </a:pPr>
            <a:r>
              <a:rPr lang="en-US" sz="2000" dirty="0">
                <a:solidFill>
                  <a:schemeClr val="hlink"/>
                </a:solidFill>
              </a:rPr>
              <a:t/>
            </a:r>
            <a:br>
              <a:rPr lang="en-US" sz="2000" dirty="0">
                <a:solidFill>
                  <a:schemeClr val="hlink"/>
                </a:solidFill>
              </a:rPr>
            </a:br>
            <a:endParaRPr lang="en-US" sz="2000" dirty="0">
              <a:solidFill>
                <a:schemeClr val="hlink"/>
              </a:solidFill>
            </a:endParaRPr>
          </a:p>
        </p:txBody>
      </p:sp>
      <p:sp>
        <p:nvSpPr>
          <p:cNvPr id="730116" name="Rectangle 4"/>
          <p:cNvSpPr>
            <a:spLocks noChangeArrowheads="1"/>
          </p:cNvSpPr>
          <p:nvPr/>
        </p:nvSpPr>
        <p:spPr bwMode="auto">
          <a:xfrm>
            <a:off x="179388" y="2454275"/>
            <a:ext cx="896461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endParaRPr lang="en-US" sz="2000" b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>
              <a:solidFill>
                <a:schemeClr val="hlink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99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30117" name="Object 5"/>
          <p:cNvGraphicFramePr>
            <a:graphicFrameLocks noChangeAspect="1"/>
          </p:cNvGraphicFramePr>
          <p:nvPr/>
        </p:nvGraphicFramePr>
        <p:xfrm>
          <a:off x="2711450" y="1485900"/>
          <a:ext cx="369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011" name="MathType Equation" r:id="rId3" imgW="3695400" imgH="431640" progId="Equation">
                  <p:embed/>
                </p:oleObj>
              </mc:Choice>
              <mc:Fallback>
                <p:oleObj name="MathType Equation" r:id="rId3" imgW="3695400" imgH="431640" progId="Equation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485900"/>
                        <a:ext cx="3695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19" name="Object 7"/>
          <p:cNvGraphicFramePr>
            <a:graphicFrameLocks noChangeAspect="1"/>
          </p:cNvGraphicFramePr>
          <p:nvPr/>
        </p:nvGraphicFramePr>
        <p:xfrm>
          <a:off x="3810000" y="3695700"/>
          <a:ext cx="965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012" name="MathType Equation" r:id="rId5" imgW="965160" imgH="330120" progId="Equation">
                  <p:embed/>
                </p:oleObj>
              </mc:Choice>
              <mc:Fallback>
                <p:oleObj name="MathType Equation" r:id="rId5" imgW="965160" imgH="330120" progId="Equation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95700"/>
                        <a:ext cx="965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0120" name="Rectangle 8"/>
          <p:cNvSpPr>
            <a:spLocks noChangeArrowheads="1"/>
          </p:cNvSpPr>
          <p:nvPr/>
        </p:nvSpPr>
        <p:spPr bwMode="auto">
          <a:xfrm>
            <a:off x="6477000" y="5130800"/>
            <a:ext cx="2489200" cy="965200"/>
          </a:xfrm>
          <a:prstGeom prst="rect">
            <a:avLst/>
          </a:prstGeom>
          <a:solidFill>
            <a:srgbClr val="B2B2B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S. Rahimi-Keshari </a:t>
            </a:r>
            <a:r>
              <a:rPr lang="en-US" b="0" i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et al.</a:t>
            </a:r>
            <a:r>
              <a:rPr lang="en-US" b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b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New Journal of Physics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  <a:r>
              <a:rPr lang="en-US" b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013006 (2011)</a:t>
            </a:r>
            <a:r>
              <a:rPr lang="en-US" b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graphicFrame>
        <p:nvGraphicFramePr>
          <p:cNvPr id="730121" name="Object 9"/>
          <p:cNvGraphicFramePr>
            <a:graphicFrameLocks noChangeAspect="1"/>
          </p:cNvGraphicFramePr>
          <p:nvPr/>
        </p:nvGraphicFramePr>
        <p:xfrm>
          <a:off x="3721100" y="2597150"/>
          <a:ext cx="5003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013" name="MathType Equation" r:id="rId7" imgW="5003640" imgH="596880" progId="Equation">
                  <p:embed/>
                </p:oleObj>
              </mc:Choice>
              <mc:Fallback>
                <p:oleObj name="MathType Equation" r:id="rId7" imgW="5003640" imgH="596880" progId="Equation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2597150"/>
                        <a:ext cx="5003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22" name="Object 10"/>
          <p:cNvGraphicFramePr>
            <a:graphicFrameLocks noChangeAspect="1"/>
          </p:cNvGraphicFramePr>
          <p:nvPr/>
        </p:nvGraphicFramePr>
        <p:xfrm>
          <a:off x="2343150" y="1866900"/>
          <a:ext cx="3949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014" name="MathType Equation" r:id="rId9" imgW="3949560" imgH="711000" progId="Equation">
                  <p:embed/>
                </p:oleObj>
              </mc:Choice>
              <mc:Fallback>
                <p:oleObj name="MathType Equation" r:id="rId9" imgW="3949560" imgH="711000" progId="Equation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1866900"/>
                        <a:ext cx="3949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23" name="Object 11"/>
          <p:cNvGraphicFramePr>
            <a:graphicFrameLocks noChangeAspect="1"/>
          </p:cNvGraphicFramePr>
          <p:nvPr/>
        </p:nvGraphicFramePr>
        <p:xfrm>
          <a:off x="4248150" y="4578350"/>
          <a:ext cx="1435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015" name="Equation" r:id="rId11" imgW="1434960" imgH="495000" progId="Equation.DSMT4">
                  <p:embed/>
                </p:oleObj>
              </mc:Choice>
              <mc:Fallback>
                <p:oleObj name="Equation" r:id="rId11" imgW="143496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578350"/>
                        <a:ext cx="1435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25" name="Object 13"/>
          <p:cNvGraphicFramePr>
            <a:graphicFrameLocks noChangeAspect="1"/>
          </p:cNvGraphicFramePr>
          <p:nvPr/>
        </p:nvGraphicFramePr>
        <p:xfrm>
          <a:off x="3213100" y="4343400"/>
          <a:ext cx="965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016" name="MathType Equation" r:id="rId13" imgW="965160" imgH="330120" progId="Equation">
                  <p:embed/>
                </p:oleObj>
              </mc:Choice>
              <mc:Fallback>
                <p:oleObj name="MathType Equation" r:id="rId13" imgW="965160" imgH="330120" progId="Equation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4343400"/>
                        <a:ext cx="965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4976949" y="1384662"/>
            <a:ext cx="966651" cy="62701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2629" y="1097280"/>
            <a:ext cx="2116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experimental data</a:t>
            </a:r>
            <a:endParaRPr lang="en-US" sz="14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Introduction: coherent-state quantum process tomography</a:t>
            </a:r>
          </a:p>
          <a:p>
            <a:r>
              <a:rPr lang="en-CA" dirty="0" smtClean="0"/>
              <a:t>Method 1: approximating the P function</a:t>
            </a:r>
          </a:p>
          <a:p>
            <a:r>
              <a:rPr lang="en-CA" dirty="0" smtClean="0"/>
              <a:t>Method 2: integration by parts</a:t>
            </a:r>
          </a:p>
          <a:p>
            <a:r>
              <a:rPr lang="en-CA" dirty="0" smtClean="0"/>
              <a:t>Method 3: maximum-likelihood reconstruction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8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</a:t>
            </a:r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1681163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With experimental uncertainties, polynomial fitting is difficult.</a:t>
            </a:r>
            <a:br>
              <a:rPr lang="en-US" dirty="0" smtClean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Fitting error increases with degree</a:t>
            </a:r>
            <a:endParaRPr lang="en-US" dirty="0"/>
          </a:p>
          <a:p>
            <a:pPr lvl="1">
              <a:spcBef>
                <a:spcPct val="0"/>
              </a:spcBef>
              <a:buFontTx/>
              <a:buNone/>
            </a:pPr>
            <a:endParaRPr lang="en-US" dirty="0">
              <a:sym typeface="Symbol" pitchFamily="18" charset="2"/>
            </a:endParaRPr>
          </a:p>
        </p:txBody>
      </p:sp>
      <p:graphicFrame>
        <p:nvGraphicFramePr>
          <p:cNvPr id="7311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594220"/>
              </p:ext>
            </p:extLst>
          </p:nvPr>
        </p:nvGraphicFramePr>
        <p:xfrm>
          <a:off x="582051" y="1038038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79" name="CorelDRAW" r:id="rId3" imgW="254160" imgH="254160" progId="CorelDraw.Graphic.12">
                  <p:embed/>
                </p:oleObj>
              </mc:Choice>
              <mc:Fallback>
                <p:oleObj name="CorelDRAW" r:id="rId3" imgW="254160" imgH="25416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51" y="1038038"/>
                        <a:ext cx="3016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43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4" y="3585042"/>
            <a:ext cx="34290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728629"/>
              </p:ext>
            </p:extLst>
          </p:nvPr>
        </p:nvGraphicFramePr>
        <p:xfrm>
          <a:off x="1481138" y="2120900"/>
          <a:ext cx="6337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80" name="Equation" r:id="rId6" imgW="6337080" imgH="660240" progId="Equation.DSMT4">
                  <p:embed/>
                </p:oleObj>
              </mc:Choice>
              <mc:Fallback>
                <p:oleObj name="Equation" r:id="rId6" imgW="6337080" imgH="660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2120900"/>
                        <a:ext cx="6337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763405"/>
              </p:ext>
            </p:extLst>
          </p:nvPr>
        </p:nvGraphicFramePr>
        <p:xfrm>
          <a:off x="1856814" y="3280242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81" name="Equation" r:id="rId8" imgW="1180800" imgH="304560" progId="Equation.DSMT4">
                  <p:embed/>
                </p:oleObj>
              </mc:Choice>
              <mc:Fallback>
                <p:oleObj name="Equation" r:id="rId8" imgW="1180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814" y="3280242"/>
                        <a:ext cx="1181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43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03" y="3699341"/>
            <a:ext cx="34290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42419"/>
              </p:ext>
            </p:extLst>
          </p:nvPr>
        </p:nvGraphicFramePr>
        <p:xfrm>
          <a:off x="6177056" y="3280242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82" name="Equation" r:id="rId11" imgW="1180800" imgH="304560" progId="Equation.DSMT4">
                  <p:embed/>
                </p:oleObj>
              </mc:Choice>
              <mc:Fallback>
                <p:oleObj name="Equation" r:id="rId11" imgW="1180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7056" y="3280242"/>
                        <a:ext cx="1181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2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729" y="260350"/>
            <a:ext cx="8785225" cy="431800"/>
          </a:xfrm>
        </p:spPr>
        <p:txBody>
          <a:bodyPr/>
          <a:lstStyle/>
          <a:p>
            <a:r>
              <a:rPr lang="en-US" dirty="0" smtClean="0"/>
              <a:t>Example: Creation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annihilation operators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56662" cy="2125663"/>
          </a:xfrm>
        </p:spPr>
        <p:txBody>
          <a:bodyPr/>
          <a:lstStyle/>
          <a:p>
            <a:r>
              <a:rPr lang="en-US"/>
              <a:t>Two fundamental operators of quantum optics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Non-unitary, non-trace preserving</a:t>
            </a:r>
          </a:p>
          <a:p>
            <a:r>
              <a:rPr lang="en-US"/>
              <a:t>Can be approximated in experiment</a:t>
            </a:r>
          </a:p>
        </p:txBody>
      </p:sp>
      <p:graphicFrame>
        <p:nvGraphicFramePr>
          <p:cNvPr id="733188" name="Object 4"/>
          <p:cNvGraphicFramePr>
            <a:graphicFrameLocks noChangeAspect="1"/>
          </p:cNvGraphicFramePr>
          <p:nvPr/>
        </p:nvGraphicFramePr>
        <p:xfrm>
          <a:off x="628650" y="1409700"/>
          <a:ext cx="156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18" name="MathType Equation" r:id="rId3" imgW="1562040" imgH="330120" progId="Equation">
                  <p:embed/>
                </p:oleObj>
              </mc:Choice>
              <mc:Fallback>
                <p:oleObj name="MathType Equation" r:id="rId3" imgW="1562040" imgH="330120" progId="Equation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409700"/>
                        <a:ext cx="1562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3189" name="Object 5"/>
          <p:cNvGraphicFramePr>
            <a:graphicFrameLocks noChangeAspect="1"/>
          </p:cNvGraphicFramePr>
          <p:nvPr/>
        </p:nvGraphicFramePr>
        <p:xfrm>
          <a:off x="596900" y="1803400"/>
          <a:ext cx="200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19" name="MathType Equation" r:id="rId5" imgW="2006280" imgH="355320" progId="Equation">
                  <p:embed/>
                </p:oleObj>
              </mc:Choice>
              <mc:Fallback>
                <p:oleObj name="MathType Equation" r:id="rId5" imgW="2006280" imgH="355320" progId="Equation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803400"/>
                        <a:ext cx="200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Photon creation and annihilation.</a:t>
            </a:r>
            <a:br>
              <a:rPr lang="en-US"/>
            </a:br>
            <a:r>
              <a:rPr lang="en-US"/>
              <a:t>Experimental setup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4132262" cy="500063"/>
          </a:xfrm>
        </p:spPr>
        <p:txBody>
          <a:bodyPr/>
          <a:lstStyle/>
          <a:p>
            <a:pPr marL="228600" indent="-228600"/>
            <a:r>
              <a:rPr lang="en-US"/>
              <a:t>Annihilation</a:t>
            </a:r>
          </a:p>
          <a:p>
            <a:pPr marL="228600" indent="-228600"/>
            <a:endParaRPr lang="en-US"/>
          </a:p>
          <a:p>
            <a:pPr marL="228600" indent="-228600"/>
            <a:endParaRPr lang="en-US"/>
          </a:p>
          <a:p>
            <a:pPr marL="228600" indent="-228600"/>
            <a:endParaRPr lang="en-US"/>
          </a:p>
          <a:p>
            <a:pPr marL="228600" indent="-228600"/>
            <a:endParaRPr lang="en-US"/>
          </a:p>
          <a:p>
            <a:pPr marL="571500" lvl="1" indent="-228600"/>
            <a:endParaRPr lang="en-US"/>
          </a:p>
          <a:p>
            <a:pPr marL="571500" lvl="1" indent="-228600"/>
            <a:r>
              <a:rPr lang="en-US"/>
              <a:t>A “click” indicates that a photon has been removed from </a:t>
            </a:r>
            <a:r>
              <a:rPr lang="en-US">
                <a:latin typeface="Symbol" pitchFamily="18" charset="2"/>
              </a:rPr>
              <a:t>|</a:t>
            </a:r>
            <a:r>
              <a:rPr lang="en-US">
                <a:latin typeface="Symbol" pitchFamily="18" charset="2"/>
                <a:sym typeface="Symbol" pitchFamily="18" charset="2"/>
              </a:rPr>
              <a:t></a:t>
            </a:r>
            <a:endParaRPr lang="en-US">
              <a:sym typeface="Symbol" pitchFamily="18" charset="2"/>
            </a:endParaRPr>
          </a:p>
        </p:txBody>
      </p:sp>
      <p:sp>
        <p:nvSpPr>
          <p:cNvPr id="734212" name="Rectangle 4"/>
          <p:cNvSpPr>
            <a:spLocks noChangeArrowheads="1"/>
          </p:cNvSpPr>
          <p:nvPr/>
        </p:nvSpPr>
        <p:spPr bwMode="auto">
          <a:xfrm>
            <a:off x="287338" y="5527675"/>
            <a:ext cx="88566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It must be included in the reconstruction formula</a:t>
            </a:r>
          </a:p>
        </p:txBody>
      </p:sp>
      <p:sp>
        <p:nvSpPr>
          <p:cNvPr id="734215" name="Rectangle 7"/>
          <p:cNvSpPr>
            <a:spLocks noChangeArrowheads="1"/>
          </p:cNvSpPr>
          <p:nvPr/>
        </p:nvSpPr>
        <p:spPr bwMode="auto">
          <a:xfrm>
            <a:off x="4668838" y="981075"/>
            <a:ext cx="41322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latin typeface="Times New Roman" pitchFamily="18" charset="0"/>
              </a:rPr>
              <a:t>Creation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9900"/>
              </a:solidFill>
              <a:latin typeface="Times New Roman" pitchFamily="18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 sz="2400" dirty="0" smtClean="0">
              <a:solidFill>
                <a:srgbClr val="009900"/>
              </a:solidFill>
              <a:latin typeface="Times New Roman" pitchFamily="18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 sz="2400" dirty="0" smtClean="0">
              <a:solidFill>
                <a:srgbClr val="0099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solidFill>
                <a:srgbClr val="009900"/>
              </a:solidFill>
              <a:latin typeface="Times New Roman" pitchFamily="18" charset="0"/>
            </a:endParaRPr>
          </a:p>
          <a:p>
            <a:pPr lvl="1" indent="-165100">
              <a:spcBef>
                <a:spcPct val="20000"/>
              </a:spcBef>
              <a:buFontTx/>
              <a:buChar char="•"/>
            </a:pPr>
            <a:endParaRPr lang="en-US" sz="2000" b="0" dirty="0">
              <a:latin typeface="Times New Roman" pitchFamily="18" charset="0"/>
            </a:endParaRPr>
          </a:p>
          <a:p>
            <a:pPr lvl="1" indent="-165100">
              <a:spcBef>
                <a:spcPct val="20000"/>
              </a:spcBef>
              <a:buFontTx/>
              <a:buChar char="•"/>
            </a:pPr>
            <a:r>
              <a:rPr lang="en-US" sz="2000" b="0" dirty="0">
                <a:latin typeface="Times New Roman" pitchFamily="18" charset="0"/>
              </a:rPr>
              <a:t>A “click” indicates that a down-conversion event has occurred and a photon added to </a:t>
            </a:r>
            <a:r>
              <a:rPr lang="en-US" sz="2000" b="0" dirty="0">
                <a:latin typeface="Symbol" pitchFamily="18" charset="2"/>
              </a:rPr>
              <a:t>|</a:t>
            </a:r>
            <a:r>
              <a:rPr lang="en-US" sz="2000" b="0" dirty="0">
                <a:latin typeface="Symbol" pitchFamily="18" charset="2"/>
                <a:sym typeface="Symbol" pitchFamily="18" charset="2"/>
              </a:rPr>
              <a:t></a:t>
            </a:r>
            <a:endParaRPr lang="en-US" sz="2000" b="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34216" name="Object 8"/>
          <p:cNvGraphicFramePr>
            <a:graphicFrameLocks noChangeAspect="1"/>
          </p:cNvGraphicFramePr>
          <p:nvPr/>
        </p:nvGraphicFramePr>
        <p:xfrm>
          <a:off x="1193800" y="6018213"/>
          <a:ext cx="4495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98" name="MathType Equation" r:id="rId3" imgW="4495680" imgH="825480" progId="Equation">
                  <p:embed/>
                </p:oleObj>
              </mc:Choice>
              <mc:Fallback>
                <p:oleObj name="MathType Equation" r:id="rId3" imgW="4495680" imgH="82548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6018213"/>
                        <a:ext cx="4495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4217" name="Oval 9"/>
          <p:cNvSpPr>
            <a:spLocks noChangeArrowheads="1"/>
          </p:cNvSpPr>
          <p:nvPr/>
        </p:nvSpPr>
        <p:spPr bwMode="auto">
          <a:xfrm>
            <a:off x="3225800" y="5905500"/>
            <a:ext cx="1016000" cy="698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34218" name="Object 10"/>
          <p:cNvGraphicFramePr>
            <a:graphicFrameLocks noChangeAspect="1"/>
          </p:cNvGraphicFramePr>
          <p:nvPr/>
        </p:nvGraphicFramePr>
        <p:xfrm>
          <a:off x="1174750" y="5207000"/>
          <a:ext cx="2578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99" name="MathType Equation" r:id="rId5" imgW="2577960" imgH="330120" progId="Equation">
                  <p:embed/>
                </p:oleObj>
              </mc:Choice>
              <mc:Fallback>
                <p:oleObj name="MathType Equation" r:id="rId5" imgW="2577960" imgH="33012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5207000"/>
                        <a:ext cx="2578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4219" name="Rectangle 11"/>
          <p:cNvSpPr>
            <a:spLocks noChangeArrowheads="1"/>
          </p:cNvSpPr>
          <p:nvPr/>
        </p:nvSpPr>
        <p:spPr bwMode="auto">
          <a:xfrm>
            <a:off x="287338" y="4371975"/>
            <a:ext cx="88566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Accounting for non-unitary trace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Trace of the process output is given by the “click” probability</a:t>
            </a:r>
          </a:p>
        </p:txBody>
      </p:sp>
      <p:pic>
        <p:nvPicPr>
          <p:cNvPr id="826376" name="Picture 8" descr="E:\Dropbox\conferenz\images\Photon addition and subtraction\setup-ha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2" y="1481138"/>
            <a:ext cx="3954556" cy="19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6377" name="Picture 9" descr="E:\Dropbox\conferenz\images\Photon addition and subtraction\setup-ada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06" y="1481137"/>
            <a:ext cx="3968299" cy="18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2" grpId="0"/>
      <p:bldP spid="734217" grpId="0" animBg="1"/>
      <p:bldP spid="7342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9332912" cy="431800"/>
          </a:xfrm>
        </p:spPr>
        <p:txBody>
          <a:bodyPr/>
          <a:lstStyle/>
          <a:p>
            <a:r>
              <a:rPr lang="en-US"/>
              <a:t>Photon creation operator</a:t>
            </a:r>
            <a:br>
              <a:rPr lang="en-US"/>
            </a:br>
            <a:r>
              <a:rPr lang="en-US"/>
              <a:t>acting on a coherent state </a:t>
            </a:r>
            <a:r>
              <a:rPr lang="en-US" sz="1400" b="0">
                <a:latin typeface="Times New Roman" pitchFamily="18" charset="0"/>
                <a:cs typeface="Arial" charset="0"/>
              </a:rPr>
              <a:t>[see also A. Zavatta et al., Science </a:t>
            </a:r>
            <a:r>
              <a:rPr lang="en-US" sz="1400">
                <a:latin typeface="Times New Roman" pitchFamily="18" charset="0"/>
                <a:cs typeface="Arial" charset="0"/>
              </a:rPr>
              <a:t>306</a:t>
            </a:r>
            <a:r>
              <a:rPr lang="en-US" sz="1400" b="0">
                <a:latin typeface="Times New Roman" pitchFamily="18" charset="0"/>
                <a:cs typeface="Arial" charset="0"/>
              </a:rPr>
              <a:t>, 660 (2004)]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4132262" cy="500063"/>
          </a:xfrm>
        </p:spPr>
        <p:txBody>
          <a:bodyPr/>
          <a:lstStyle/>
          <a:p>
            <a:pPr marL="228600" indent="-228600"/>
            <a:r>
              <a:rPr lang="en-US"/>
              <a:t>Initial coherent state</a:t>
            </a:r>
          </a:p>
          <a:p>
            <a:pPr marL="228600" indent="-228600"/>
            <a:endParaRPr lang="en-US"/>
          </a:p>
          <a:p>
            <a:pPr marL="228600" indent="-228600"/>
            <a:endParaRPr lang="en-US"/>
          </a:p>
          <a:p>
            <a:pPr marL="228600" indent="-228600"/>
            <a:endParaRPr lang="en-US"/>
          </a:p>
          <a:p>
            <a:pPr marL="228600" indent="-228600"/>
            <a:endParaRPr lang="en-US"/>
          </a:p>
        </p:txBody>
      </p:sp>
      <p:sp>
        <p:nvSpPr>
          <p:cNvPr id="735236" name="Rectangle 4"/>
          <p:cNvSpPr>
            <a:spLocks noChangeArrowheads="1"/>
          </p:cNvSpPr>
          <p:nvPr/>
        </p:nvSpPr>
        <p:spPr bwMode="auto">
          <a:xfrm>
            <a:off x="4148138" y="981075"/>
            <a:ext cx="41322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Photon-added coherent state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9900"/>
              </a:solidFill>
              <a:latin typeface="Times New Roman" pitchFamily="18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9900"/>
              </a:solidFill>
              <a:latin typeface="Times New Roman" pitchFamily="18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9900"/>
              </a:solidFill>
              <a:latin typeface="Times New Roman" pitchFamily="18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735237" name="Picture 5" descr="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38" name="Picture 6" descr="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39" name="Picture 7" descr="F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40" name="Picture 8" descr="F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41" name="Picture 9" descr="F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42" name="Picture 10" descr="F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43" name="Picture 11" descr="F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44" name="Picture 12" descr="F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45" name="Picture 13" descr="F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46" name="Picture 14" descr="F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47" name="Picture 15" descr="F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48" name="Picture 16" descr="F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49" name="Picture 17" descr="F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50" name="Picture 18" descr="F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51" name="Picture 19" descr="F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pic>
        <p:nvPicPr>
          <p:cNvPr id="735252" name="Picture 20" descr="F1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2100" y="1593850"/>
            <a:ext cx="8001000" cy="4176713"/>
          </a:xfrm>
          <a:prstGeom prst="rect">
            <a:avLst/>
          </a:prstGeom>
          <a:noFill/>
        </p:spPr>
      </p:pic>
      <p:sp>
        <p:nvSpPr>
          <p:cNvPr id="735253" name="Rectangle 21"/>
          <p:cNvSpPr>
            <a:spLocks noChangeArrowheads="1"/>
          </p:cNvSpPr>
          <p:nvPr/>
        </p:nvSpPr>
        <p:spPr bwMode="auto">
          <a:xfrm>
            <a:off x="241300" y="5453063"/>
            <a:ext cx="690086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Behavior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 </a:t>
            </a:r>
            <a:r>
              <a:rPr lang="en-US" sz="2000" b="0">
                <a:latin typeface="Symbol" pitchFamily="18" charset="2"/>
              </a:rPr>
              <a:t>a</a:t>
            </a:r>
            <a:r>
              <a:rPr lang="en-US" sz="2000" b="0">
                <a:latin typeface="Times New Roman" pitchFamily="18" charset="0"/>
              </a:rPr>
              <a:t> → 0: Fock state (highly nonclassical)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>
                <a:latin typeface="Times New Roman" pitchFamily="18" charset="0"/>
              </a:rPr>
              <a:t> </a:t>
            </a:r>
            <a:r>
              <a:rPr lang="en-US" sz="2000" b="0">
                <a:latin typeface="Symbol" pitchFamily="18" charset="2"/>
              </a:rPr>
              <a:t>a</a:t>
            </a:r>
            <a:r>
              <a:rPr lang="en-US" sz="2000" b="0">
                <a:latin typeface="Times New Roman" pitchFamily="18" charset="0"/>
              </a:rPr>
              <a:t> → ∞: coherent state (highly classical)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>
              <a:latin typeface="Times New Roman" pitchFamily="18" charset="0"/>
            </a:endParaRPr>
          </a:p>
        </p:txBody>
      </p:sp>
      <p:graphicFrame>
        <p:nvGraphicFramePr>
          <p:cNvPr id="735254" name="Object 22"/>
          <p:cNvGraphicFramePr>
            <a:graphicFrameLocks noChangeAspect="1"/>
          </p:cNvGraphicFramePr>
          <p:nvPr/>
        </p:nvGraphicFramePr>
        <p:xfrm>
          <a:off x="628650" y="1447800"/>
          <a:ext cx="5207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18" name="MathType Equation" r:id="rId19" imgW="317160" imgH="304560" progId="Equation">
                  <p:embed/>
                </p:oleObj>
              </mc:Choice>
              <mc:Fallback>
                <p:oleObj name="MathType Equation" r:id="rId19" imgW="317160" imgH="30456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447800"/>
                        <a:ext cx="5207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55" name="Object 23"/>
          <p:cNvGraphicFramePr>
            <a:graphicFrameLocks noChangeAspect="1"/>
          </p:cNvGraphicFramePr>
          <p:nvPr/>
        </p:nvGraphicFramePr>
        <p:xfrm>
          <a:off x="4997450" y="1358900"/>
          <a:ext cx="93821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19" name="MathType Equation" r:id="rId21" imgW="571320" imgH="355320" progId="Equation">
                  <p:embed/>
                </p:oleObj>
              </mc:Choice>
              <mc:Fallback>
                <p:oleObj name="MathType Equation" r:id="rId21" imgW="571320" imgH="35532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1358900"/>
                        <a:ext cx="938213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5256" name="Line 24"/>
          <p:cNvSpPr>
            <a:spLocks noChangeShapeType="1"/>
          </p:cNvSpPr>
          <p:nvPr/>
        </p:nvSpPr>
        <p:spPr bwMode="auto">
          <a:xfrm flipV="1">
            <a:off x="2692400" y="4165600"/>
            <a:ext cx="1397000" cy="1117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5257" name="Text Box 25"/>
          <p:cNvSpPr txBox="1">
            <a:spLocks noChangeArrowheads="1"/>
          </p:cNvSpPr>
          <p:nvPr/>
        </p:nvSpPr>
        <p:spPr bwMode="auto">
          <a:xfrm rot="-2409459">
            <a:off x="3128963" y="437515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b="0">
                <a:solidFill>
                  <a:srgbClr val="FF0000"/>
                </a:solidFill>
              </a:rPr>
              <a:t> </a:t>
            </a:r>
            <a:r>
              <a:rPr lang="en-US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increases </a:t>
            </a:r>
          </a:p>
        </p:txBody>
      </p:sp>
    </p:spTree>
    <p:extLst>
      <p:ext uri="{BB962C8B-B14F-4D97-AF65-F5344CB8AC3E}">
        <p14:creationId xmlns:p14="http://schemas.microsoft.com/office/powerpoint/2010/main" val="11287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56" grpId="0" animBg="1"/>
      <p:bldP spid="7352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Photon creation and annihilation.</a:t>
            </a:r>
            <a:br>
              <a:rPr lang="en-US"/>
            </a:br>
            <a:r>
              <a:rPr lang="en-US"/>
              <a:t>Process reconstruction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222375"/>
            <a:ext cx="4132262" cy="500063"/>
          </a:xfrm>
        </p:spPr>
        <p:txBody>
          <a:bodyPr/>
          <a:lstStyle/>
          <a:p>
            <a:pPr marL="228600" indent="-228600"/>
            <a:r>
              <a:rPr lang="en-US"/>
              <a:t>Annihilation</a:t>
            </a:r>
          </a:p>
          <a:p>
            <a:pPr marL="228600" indent="-228600"/>
            <a:endParaRPr lang="en-US"/>
          </a:p>
          <a:p>
            <a:pPr marL="228600" indent="-228600"/>
            <a:endParaRPr lang="en-US"/>
          </a:p>
          <a:p>
            <a:pPr marL="228600" indent="-228600"/>
            <a:endParaRPr lang="en-US"/>
          </a:p>
        </p:txBody>
      </p:sp>
      <p:sp>
        <p:nvSpPr>
          <p:cNvPr id="736260" name="Rectangle 4"/>
          <p:cNvSpPr>
            <a:spLocks noChangeArrowheads="1"/>
          </p:cNvSpPr>
          <p:nvPr/>
        </p:nvSpPr>
        <p:spPr bwMode="auto">
          <a:xfrm>
            <a:off x="5011738" y="1222375"/>
            <a:ext cx="41322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Creation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736262" name="Picture 6" descr="PS-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803400"/>
            <a:ext cx="3154363" cy="3127375"/>
          </a:xfrm>
          <a:prstGeom prst="rect">
            <a:avLst/>
          </a:prstGeom>
          <a:noFill/>
        </p:spPr>
      </p:pic>
      <p:pic>
        <p:nvPicPr>
          <p:cNvPr id="736263" name="Picture 7" descr="PA-resul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4038" y="1600200"/>
            <a:ext cx="3254375" cy="3351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8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Method 3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Maximum-likelihood iterations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201706"/>
            <a:ext cx="8963025" cy="431800"/>
          </a:xfrm>
        </p:spPr>
        <p:txBody>
          <a:bodyPr/>
          <a:lstStyle/>
          <a:p>
            <a:r>
              <a:rPr lang="en-US" dirty="0" smtClean="0"/>
              <a:t>Fully statistical </a:t>
            </a:r>
            <a:r>
              <a:rPr lang="en-US" dirty="0" err="1" smtClean="0"/>
              <a:t>reconstriction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+mn-lt"/>
              </a:rPr>
              <a:t>[Most ideas from: Z. </a:t>
            </a:r>
            <a:r>
              <a:rPr lang="en-US" sz="2000" dirty="0" err="1" smtClean="0">
                <a:latin typeface="+mn-lt"/>
              </a:rPr>
              <a:t>Hradil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et al</a:t>
            </a:r>
            <a:r>
              <a:rPr lang="en-US" sz="2000" dirty="0" smtClean="0">
                <a:latin typeface="+mn-lt"/>
              </a:rPr>
              <a:t>, in </a:t>
            </a:r>
            <a:r>
              <a:rPr lang="en-US" sz="2000" i="1" dirty="0" smtClean="0">
                <a:latin typeface="+mn-lt"/>
              </a:rPr>
              <a:t>Quantum State Estimation</a:t>
            </a:r>
            <a:r>
              <a:rPr lang="en-US" sz="2000" dirty="0" smtClean="0">
                <a:latin typeface="+mn-lt"/>
              </a:rPr>
              <a:t> (Springer, 2004)]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46391"/>
            <a:ext cx="9144000" cy="2110468"/>
          </a:xfrm>
        </p:spPr>
        <p:txBody>
          <a:bodyPr/>
          <a:lstStyle/>
          <a:p>
            <a:r>
              <a:rPr lang="en-US" dirty="0" smtClean="0"/>
              <a:t>Previous methods</a:t>
            </a:r>
            <a:endParaRPr lang="en-US" dirty="0" smtClean="0"/>
          </a:p>
          <a:p>
            <a:pPr lvl="1"/>
            <a:r>
              <a:rPr lang="en-US" dirty="0" smtClean="0"/>
              <a:t>“Extremely tedious” (P. K. Lam)</a:t>
            </a:r>
          </a:p>
          <a:p>
            <a:pPr lvl="1"/>
            <a:r>
              <a:rPr lang="en-US" dirty="0" smtClean="0"/>
              <a:t>Physicality of process</a:t>
            </a:r>
          </a:p>
          <a:p>
            <a:pPr lvl="2"/>
            <a:r>
              <a:rPr lang="en-US" dirty="0" smtClean="0"/>
              <a:t>trace preservation, </a:t>
            </a:r>
          </a:p>
          <a:p>
            <a:pPr lvl="2"/>
            <a:r>
              <a:rPr lang="en-US" dirty="0" smtClean="0"/>
              <a:t>positivity</a:t>
            </a:r>
          </a:p>
          <a:p>
            <a:pPr lvl="1">
              <a:buNone/>
            </a:pPr>
            <a:r>
              <a:rPr lang="en-US" dirty="0" smtClean="0"/>
              <a:t>	not guaranteed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would be nice to develop a fully statistical (</a:t>
            </a:r>
            <a:r>
              <a:rPr lang="en-US" b="1" dirty="0" err="1" smtClean="0">
                <a:solidFill>
                  <a:srgbClr val="FF0000"/>
                </a:solidFill>
              </a:rPr>
              <a:t>MaxLik</a:t>
            </a:r>
            <a:r>
              <a:rPr lang="en-US" b="1" dirty="0" smtClean="0">
                <a:solidFill>
                  <a:srgbClr val="FF0000"/>
                </a:solidFill>
              </a:rPr>
              <a:t>) reconstruction method</a:t>
            </a:r>
          </a:p>
          <a:p>
            <a:r>
              <a:rPr lang="en-US" dirty="0" err="1" smtClean="0"/>
              <a:t>Jamiolkowski</a:t>
            </a:r>
            <a:r>
              <a:rPr lang="en-US" dirty="0" smtClean="0"/>
              <a:t> isomorphism</a:t>
            </a:r>
          </a:p>
          <a:p>
            <a:pPr lvl="1"/>
            <a:r>
              <a:rPr lang="en-US" dirty="0" smtClean="0"/>
              <a:t>Replace the </a:t>
            </a:r>
            <a:r>
              <a:rPr lang="en-US" dirty="0" err="1" smtClean="0"/>
              <a:t>superoperator</a:t>
            </a:r>
            <a:r>
              <a:rPr lang="en-US" dirty="0" smtClean="0"/>
              <a:t> process by a state in extended Hilbert space</a:t>
            </a:r>
            <a:endParaRPr lang="en-US" dirty="0"/>
          </a:p>
        </p:txBody>
      </p:sp>
      <p:graphicFrame>
        <p:nvGraphicFramePr>
          <p:cNvPr id="821250" name="Object 2"/>
          <p:cNvGraphicFramePr>
            <a:graphicFrameLocks noChangeAspect="1"/>
          </p:cNvGraphicFramePr>
          <p:nvPr/>
        </p:nvGraphicFramePr>
        <p:xfrm>
          <a:off x="901700" y="4356100"/>
          <a:ext cx="3822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28" name="Equation" r:id="rId3" imgW="3822480" imgH="571320" progId="Equation.DSMT4">
                  <p:embed/>
                </p:oleObj>
              </mc:Choice>
              <mc:Fallback>
                <p:oleObj name="Equation" r:id="rId3" imgW="382248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4356100"/>
                        <a:ext cx="3822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304281" y="5321980"/>
          <a:ext cx="2603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29" name="Equation" r:id="rId5" imgW="2603160" imgH="558720" progId="Equation.DSMT4">
                  <p:embed/>
                </p:oleObj>
              </mc:Choice>
              <mc:Fallback>
                <p:oleObj name="Equation" r:id="rId5" imgW="2603160" imgH="558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81" y="5321980"/>
                        <a:ext cx="2603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 bwMode="auto">
          <a:xfrm rot="16200000">
            <a:off x="3073535" y="4531226"/>
            <a:ext cx="154581" cy="710743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 rot="16200000">
            <a:off x="4123445" y="4403690"/>
            <a:ext cx="154579" cy="965814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3371" y="4909457"/>
            <a:ext cx="2144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original Hilbert space (H)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0257" y="4909457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extension of Hilbert space (K)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5738133"/>
            <a:ext cx="5257800" cy="44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Then, for any probe coherent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state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input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727578"/>
              </p:ext>
            </p:extLst>
          </p:nvPr>
        </p:nvGraphicFramePr>
        <p:xfrm>
          <a:off x="782638" y="6127750"/>
          <a:ext cx="3492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30" name="Equation" r:id="rId7" imgW="3492360" imgH="469800" progId="Equation.DSMT4">
                  <p:embed/>
                </p:oleObj>
              </mc:Choice>
              <mc:Fallback>
                <p:oleObj name="Equation" r:id="rId7" imgW="34923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6127750"/>
                        <a:ext cx="3492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931456" y="5781449"/>
          <a:ext cx="35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31" name="Equation" r:id="rId9" imgW="355320" imgH="355320" progId="Equation.DSMT4">
                  <p:embed/>
                </p:oleObj>
              </mc:Choice>
              <mc:Fallback>
                <p:oleObj name="Equation" r:id="rId9" imgW="355320" imgH="355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456" y="5781449"/>
                        <a:ext cx="35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statistical </a:t>
            </a:r>
            <a:r>
              <a:rPr lang="en-US" dirty="0" err="1" smtClean="0"/>
              <a:t>reconstriction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(…continued)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2" y="1112532"/>
            <a:ext cx="8856662" cy="2110468"/>
          </a:xfrm>
        </p:spPr>
        <p:txBody>
          <a:bodyPr/>
          <a:lstStyle/>
          <a:p>
            <a:r>
              <a:rPr lang="en-US" dirty="0" smtClean="0"/>
              <a:t>Homodyne </a:t>
            </a:r>
            <a:r>
              <a:rPr lang="en-US" dirty="0" smtClean="0"/>
              <a:t>measurement on output  state</a:t>
            </a:r>
          </a:p>
          <a:p>
            <a:pPr lvl="1"/>
            <a:r>
              <a:rPr lang="en-US" dirty="0" smtClean="0"/>
              <a:t>Projective measurement with operator </a:t>
            </a:r>
          </a:p>
          <a:p>
            <a:endParaRPr lang="en-US" dirty="0" smtClean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087415"/>
              </p:ext>
            </p:extLst>
          </p:nvPr>
        </p:nvGraphicFramePr>
        <p:xfrm>
          <a:off x="4539784" y="2833688"/>
          <a:ext cx="459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95" name="Equation" r:id="rId3" imgW="4597200" imgH="507960" progId="Equation.DSMT4">
                  <p:embed/>
                </p:oleObj>
              </mc:Choice>
              <mc:Fallback>
                <p:oleObj name="Equation" r:id="rId3" imgW="459720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9784" y="2833688"/>
                        <a:ext cx="4597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63285" y="2425102"/>
            <a:ext cx="9144000" cy="44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Probabilty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to obtain a specific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quadrature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value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is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160386"/>
              </p:ext>
            </p:extLst>
          </p:nvPr>
        </p:nvGraphicFramePr>
        <p:xfrm>
          <a:off x="4985205" y="1540182"/>
          <a:ext cx="508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96" name="Equation" r:id="rId5" imgW="507960" imgH="406080" progId="Equation.DSMT4">
                  <p:embed/>
                </p:oleObj>
              </mc:Choice>
              <mc:Fallback>
                <p:oleObj name="Equation" r:id="rId5" imgW="507960" imgH="406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205" y="1540182"/>
                        <a:ext cx="508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30087" y="4208996"/>
            <a:ext cx="1632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“unknown </a:t>
            </a:r>
            <a:r>
              <a:rPr lang="en-US" sz="1400" b="0" dirty="0" smtClean="0">
                <a:solidFill>
                  <a:srgbClr val="FF0000"/>
                </a:solidFill>
              </a:rPr>
              <a:t>state</a:t>
            </a:r>
            <a:r>
              <a:rPr lang="en-US" sz="1400" b="0" dirty="0" smtClean="0">
                <a:solidFill>
                  <a:srgbClr val="FF0000"/>
                </a:solidFill>
              </a:rPr>
              <a:t>”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980" y="4208996"/>
            <a:ext cx="2356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“projective measurement”</a:t>
            </a:r>
            <a:endParaRPr lang="en-US" sz="1400" b="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2166260" y="4013055"/>
            <a:ext cx="315682" cy="261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V="1">
            <a:off x="2759528" y="4029383"/>
            <a:ext cx="261260" cy="228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239747"/>
              </p:ext>
            </p:extLst>
          </p:nvPr>
        </p:nvGraphicFramePr>
        <p:xfrm>
          <a:off x="817563" y="2847975"/>
          <a:ext cx="368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97" name="Equation" r:id="rId7" imgW="3682800" imgH="469800" progId="Equation.DSMT4">
                  <p:embed/>
                </p:oleObj>
              </mc:Choice>
              <mc:Fallback>
                <p:oleObj name="Equation" r:id="rId7" imgW="36828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2847975"/>
                        <a:ext cx="368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/>
          <p:nvPr/>
        </p:nvSpPr>
        <p:spPr bwMode="auto">
          <a:xfrm>
            <a:off x="2747682" y="2761197"/>
            <a:ext cx="1611087" cy="65314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196" y="3403453"/>
            <a:ext cx="3254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treat this as a new “projector”</a:t>
            </a:r>
            <a:endParaRPr lang="en-US" sz="1400" b="0" dirty="0">
              <a:solidFill>
                <a:srgbClr val="FF0000"/>
              </a:solidFill>
            </a:endParaRP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99211"/>
              </p:ext>
            </p:extLst>
          </p:nvPr>
        </p:nvGraphicFramePr>
        <p:xfrm>
          <a:off x="4742997" y="3376468"/>
          <a:ext cx="533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98" name="Equation" r:id="rId9" imgW="533160" imgH="330120" progId="Equation.DSMT4">
                  <p:embed/>
                </p:oleObj>
              </mc:Choice>
              <mc:Fallback>
                <p:oleObj name="Equation" r:id="rId9" imgW="533160" imgH="3301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997" y="3376468"/>
                        <a:ext cx="533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242141"/>
              </p:ext>
            </p:extLst>
          </p:nvPr>
        </p:nvGraphicFramePr>
        <p:xfrm>
          <a:off x="900113" y="3663950"/>
          <a:ext cx="2603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99" name="Equation" r:id="rId11" imgW="2603160" imgH="469800" progId="Equation.DSMT4">
                  <p:embed/>
                </p:oleObj>
              </mc:Choice>
              <mc:Fallback>
                <p:oleObj name="Equation" r:id="rId11" imgW="260316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663950"/>
                        <a:ext cx="2603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163285" y="4558702"/>
            <a:ext cx="9144000" cy="44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Can apply iterative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MaxLik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state reconstruction procedure!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93034" y="2108053"/>
            <a:ext cx="1632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err="1" smtClean="0">
                <a:solidFill>
                  <a:srgbClr val="FF0000"/>
                </a:solidFill>
              </a:rPr>
              <a:t>quadrature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82980" y="2108053"/>
            <a:ext cx="2356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phase</a:t>
            </a:r>
            <a:endParaRPr lang="en-US" sz="1400" b="0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4865917" y="1912112"/>
            <a:ext cx="315682" cy="261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V="1">
            <a:off x="5459185" y="1928440"/>
            <a:ext cx="261260" cy="228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561362" y="5003655"/>
            <a:ext cx="2489200" cy="965200"/>
          </a:xfrm>
          <a:prstGeom prst="rect">
            <a:avLst/>
          </a:prstGeom>
          <a:solidFill>
            <a:srgbClr val="B2B2B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A. Anis and AL, </a:t>
            </a:r>
            <a:b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</a:b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New 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Journal of Physics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105021 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2012)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endParaRPr lang="en-US" b="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231502"/>
              </p:ext>
            </p:extLst>
          </p:nvPr>
        </p:nvGraphicFramePr>
        <p:xfrm>
          <a:off x="1439863" y="5003800"/>
          <a:ext cx="2082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00" name="Equation" r:id="rId13" imgW="2082600" imgH="304560" progId="Equation.DSMT4">
                  <p:embed/>
                </p:oleObj>
              </mc:Choice>
              <mc:Fallback>
                <p:oleObj name="Equation" r:id="rId13" imgW="208260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5003800"/>
                        <a:ext cx="2082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769822" y="5541829"/>
            <a:ext cx="237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Lagrange multiplier matrix to preserve trace</a:t>
            </a:r>
            <a:endParaRPr lang="en-US" sz="1400" b="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3472543" y="5321476"/>
            <a:ext cx="421820" cy="244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476131"/>
              </p:ext>
            </p:extLst>
          </p:nvPr>
        </p:nvGraphicFramePr>
        <p:xfrm>
          <a:off x="1301805" y="5513575"/>
          <a:ext cx="2082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01" name="Equation" r:id="rId15" imgW="2082600" imgH="799920" progId="Equation.DSMT4">
                  <p:embed/>
                </p:oleObj>
              </mc:Choice>
              <mc:Fallback>
                <p:oleObj name="Equation" r:id="rId15" imgW="20826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805" y="5513575"/>
                        <a:ext cx="2082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 bwMode="auto">
          <a:xfrm flipV="1">
            <a:off x="2977240" y="5321476"/>
            <a:ext cx="201383" cy="244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0" grpId="0" animBg="1"/>
      <p:bldP spid="25" grpId="0"/>
      <p:bldP spid="34" grpId="0"/>
      <p:bldP spid="21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Handling non-trace-preserving processes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E.g. photon creation and annihilation</a:t>
            </a:r>
          </a:p>
          <a:p>
            <a:pPr lvl="1"/>
            <a:r>
              <a:rPr lang="en-CA" dirty="0" smtClean="0"/>
              <a:t>Heralded process. Success probability </a:t>
            </a:r>
            <a:r>
              <a:rPr lang="en-CA" i="1" dirty="0" smtClean="0"/>
              <a:t>g</a:t>
            </a:r>
            <a:r>
              <a:rPr lang="en-CA" baseline="-25000" dirty="0" smtClean="0">
                <a:latin typeface="Symbol" pitchFamily="18" charset="2"/>
              </a:rPr>
              <a:t>a</a:t>
            </a:r>
            <a:r>
              <a:rPr lang="en-CA" dirty="0" smtClean="0"/>
              <a:t> depends on the input state</a:t>
            </a:r>
          </a:p>
          <a:p>
            <a:r>
              <a:rPr lang="en-CA" dirty="0" smtClean="0"/>
              <a:t>Idea: introduce a fictitious state |Ø</a:t>
            </a:r>
            <a:r>
              <a:rPr lang="en-CA" dirty="0" smtClean="0">
                <a:sym typeface="Symbol"/>
              </a:rPr>
              <a:t></a:t>
            </a:r>
          </a:p>
          <a:p>
            <a:pPr lvl="1"/>
            <a:r>
              <a:rPr lang="en-CA" dirty="0" smtClean="0">
                <a:sym typeface="Symbol"/>
              </a:rPr>
              <a:t>No heralding event = projection onto </a:t>
            </a:r>
            <a:r>
              <a:rPr lang="en-CA" dirty="0"/>
              <a:t>|Ø</a:t>
            </a:r>
            <a:r>
              <a:rPr lang="en-CA" dirty="0" smtClean="0">
                <a:sym typeface="Symbol"/>
              </a:rPr>
              <a:t></a:t>
            </a:r>
          </a:p>
          <a:p>
            <a:pPr lvl="1"/>
            <a:r>
              <a:rPr lang="en-CA" dirty="0" smtClean="0">
                <a:sym typeface="Symbol"/>
              </a:rPr>
              <a:t>Modify </a:t>
            </a:r>
            <a:r>
              <a:rPr lang="en-CA" i="1" dirty="0" smtClean="0">
                <a:sym typeface="Symbol"/>
              </a:rPr>
              <a:t>L</a:t>
            </a:r>
            <a:r>
              <a:rPr lang="en-CA" dirty="0" smtClean="0">
                <a:sym typeface="Symbol"/>
              </a:rPr>
              <a:t> and </a:t>
            </a:r>
            <a:r>
              <a:rPr lang="en-CA" i="1" dirty="0" smtClean="0">
                <a:sym typeface="Symbol"/>
              </a:rPr>
              <a:t>R</a:t>
            </a:r>
            <a:r>
              <a:rPr lang="en-CA" dirty="0" smtClean="0">
                <a:sym typeface="Symbol"/>
              </a:rPr>
              <a:t> matrices accordingly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72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</a:t>
            </a:r>
            <a:r>
              <a:rPr lang="en-US" dirty="0" smtClean="0"/>
              <a:t>creation</a:t>
            </a:r>
            <a:br>
              <a:rPr lang="en-US" dirty="0" smtClean="0"/>
            </a:br>
            <a:r>
              <a:rPr lang="en-US" dirty="0" smtClean="0"/>
              <a:t>Process reconstruction video</a:t>
            </a:r>
            <a:endParaRPr lang="en-US" dirty="0"/>
          </a:p>
        </p:txBody>
      </p:sp>
      <p:pic>
        <p:nvPicPr>
          <p:cNvPr id="3" name="Addition_g-0.3_experimental_xvi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990600"/>
            <a:ext cx="868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1171575"/>
            <a:ext cx="5351462" cy="4873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solidFill>
                  <a:srgbClr val="008000"/>
                </a:solidFill>
              </a:rPr>
              <a:t>In classical electronics</a:t>
            </a:r>
          </a:p>
          <a:p>
            <a:pPr marL="0" indent="0">
              <a:buFontTx/>
              <a:buNone/>
            </a:pPr>
            <a:r>
              <a:rPr lang="en-US" sz="2000" b="0">
                <a:solidFill>
                  <a:schemeClr val="tx1"/>
                </a:solidFill>
              </a:rPr>
              <a:t>Constructing any complex circuit requires </a:t>
            </a:r>
            <a:br>
              <a:rPr lang="en-US" sz="2000" b="0">
                <a:solidFill>
                  <a:schemeClr val="tx1"/>
                </a:solidFill>
              </a:rPr>
            </a:br>
            <a:r>
              <a:rPr lang="en-US" sz="2000" b="0">
                <a:solidFill>
                  <a:schemeClr val="tx1"/>
                </a:solidFill>
              </a:rPr>
              <a:t>precise knowledge of each component’s operation</a:t>
            </a:r>
          </a:p>
        </p:txBody>
      </p:sp>
      <p:sp>
        <p:nvSpPr>
          <p:cNvPr id="700420" name="Rectangle 4"/>
          <p:cNvSpPr>
            <a:spLocks noChangeArrowheads="1"/>
          </p:cNvSpPr>
          <p:nvPr/>
        </p:nvSpPr>
        <p:spPr bwMode="auto">
          <a:xfrm>
            <a:off x="358775" y="260350"/>
            <a:ext cx="8785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olidFill>
                  <a:srgbClr val="009900"/>
                </a:solidFill>
              </a:rPr>
              <a:t>Why we need </a:t>
            </a:r>
            <a:br>
              <a:rPr lang="en-US" sz="3200">
                <a:solidFill>
                  <a:srgbClr val="009900"/>
                </a:solidFill>
              </a:rPr>
            </a:br>
            <a:r>
              <a:rPr lang="en-US" sz="3200">
                <a:solidFill>
                  <a:srgbClr val="009900"/>
                </a:solidFill>
              </a:rPr>
              <a:t>process tomography</a:t>
            </a:r>
          </a:p>
        </p:txBody>
      </p:sp>
      <p:pic>
        <p:nvPicPr>
          <p:cNvPr id="70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3538" y="5068888"/>
            <a:ext cx="370046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2432050"/>
            <a:ext cx="45196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04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5075" y="1063625"/>
            <a:ext cx="257492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0424" name="Rectangle 8"/>
          <p:cNvSpPr>
            <a:spLocks noChangeArrowheads="1"/>
          </p:cNvSpPr>
          <p:nvPr/>
        </p:nvSpPr>
        <p:spPr bwMode="auto">
          <a:xfrm>
            <a:off x="4681538" y="1069975"/>
            <a:ext cx="33194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 b="0">
              <a:latin typeface="Times New Roman" pitchFamily="18" charset="0"/>
            </a:endParaRPr>
          </a:p>
        </p:txBody>
      </p:sp>
      <p:sp>
        <p:nvSpPr>
          <p:cNvPr id="700425" name="Oval 9"/>
          <p:cNvSpPr>
            <a:spLocks noChangeArrowheads="1"/>
          </p:cNvSpPr>
          <p:nvPr/>
        </p:nvSpPr>
        <p:spPr bwMode="auto">
          <a:xfrm>
            <a:off x="3251200" y="3670300"/>
            <a:ext cx="342900" cy="3302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6" name="Line 10"/>
          <p:cNvSpPr>
            <a:spLocks noChangeShapeType="1"/>
          </p:cNvSpPr>
          <p:nvPr/>
        </p:nvSpPr>
        <p:spPr bwMode="auto">
          <a:xfrm flipH="1">
            <a:off x="3644900" y="2514600"/>
            <a:ext cx="2781300" cy="11811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427" name="Rectangle 11"/>
          <p:cNvSpPr>
            <a:spLocks noChangeArrowheads="1"/>
          </p:cNvSpPr>
          <p:nvPr/>
        </p:nvSpPr>
        <p:spPr bwMode="auto">
          <a:xfrm>
            <a:off x="153988" y="4689475"/>
            <a:ext cx="66341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0">
                <a:latin typeface="Times New Roman" pitchFamily="18" charset="0"/>
              </a:rPr>
              <a:t>This knowledge is acquired by means of </a:t>
            </a:r>
            <a:r>
              <a:rPr lang="en-US" sz="2000">
                <a:latin typeface="Times New Roman" pitchFamily="18" charset="0"/>
              </a:rPr>
              <a:t>network analyzers</a:t>
            </a:r>
            <a:endParaRPr lang="en-US" sz="2000" b="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b="0">
                <a:latin typeface="Times New Roman" pitchFamily="18" charset="0"/>
              </a:rPr>
              <a:t>Measure the component’s response to simple </a:t>
            </a:r>
            <a:br>
              <a:rPr lang="en-US" b="0">
                <a:latin typeface="Times New Roman" pitchFamily="18" charset="0"/>
              </a:rPr>
            </a:br>
            <a:r>
              <a:rPr lang="en-US" b="0">
                <a:latin typeface="Times New Roman" pitchFamily="18" charset="0"/>
              </a:rPr>
              <a:t>sinusoidal signals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b="0">
                <a:latin typeface="Times New Roman" pitchFamily="18" charset="0"/>
              </a:rPr>
              <a:t>Can calculate the component’s response </a:t>
            </a:r>
            <a:br>
              <a:rPr lang="en-US" b="0">
                <a:latin typeface="Times New Roman" pitchFamily="18" charset="0"/>
              </a:rPr>
            </a:br>
            <a:r>
              <a:rPr lang="en-US" b="0">
                <a:latin typeface="Times New Roman" pitchFamily="18" charset="0"/>
              </a:rPr>
              <a:t>to arbitrary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Photon creation and annihilation.</a:t>
            </a:r>
            <a:br>
              <a:rPr lang="en-US"/>
            </a:br>
            <a:r>
              <a:rPr lang="en-US"/>
              <a:t>Process reconstruction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222375"/>
            <a:ext cx="4132262" cy="500063"/>
          </a:xfrm>
        </p:spPr>
        <p:txBody>
          <a:bodyPr/>
          <a:lstStyle/>
          <a:p>
            <a:pPr marL="228600" indent="-228600"/>
            <a:r>
              <a:rPr lang="en-US" dirty="0"/>
              <a:t>Annihilation</a:t>
            </a:r>
          </a:p>
          <a:p>
            <a:pPr marL="228600" indent="-228600"/>
            <a:endParaRPr lang="en-US" dirty="0"/>
          </a:p>
          <a:p>
            <a:pPr marL="228600" indent="-228600"/>
            <a:endParaRPr lang="en-US" dirty="0"/>
          </a:p>
          <a:p>
            <a:pPr marL="228600" indent="-228600"/>
            <a:endParaRPr lang="en-US" dirty="0"/>
          </a:p>
        </p:txBody>
      </p:sp>
      <p:sp>
        <p:nvSpPr>
          <p:cNvPr id="736260" name="Rectangle 4"/>
          <p:cNvSpPr>
            <a:spLocks noChangeArrowheads="1"/>
          </p:cNvSpPr>
          <p:nvPr/>
        </p:nvSpPr>
        <p:spPr bwMode="auto">
          <a:xfrm>
            <a:off x="5011738" y="1222375"/>
            <a:ext cx="4132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Creation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271362" name="Picture 2" descr="E:\Dropbox\conferenz\images\Photon addition and subtraction\tensor-hata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30375"/>
            <a:ext cx="4535487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3" name="Picture 3" descr="E:\Dropbox\conferenz\images\Photon addition and subtraction\tensor-adag-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1747838"/>
            <a:ext cx="4562475" cy="3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11739" y="6058647"/>
            <a:ext cx="3954462" cy="691776"/>
          </a:xfrm>
          <a:prstGeom prst="rect">
            <a:avLst/>
          </a:prstGeom>
          <a:solidFill>
            <a:srgbClr val="B2B2B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R. Kumar, E. Barrios, C. </a:t>
            </a:r>
            <a:r>
              <a:rPr lang="en-US" b="0" dirty="0" err="1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Kupchak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, AL</a:t>
            </a:r>
          </a:p>
          <a:p>
            <a:pPr algn="ctr">
              <a:spcBef>
                <a:spcPct val="20000"/>
              </a:spcBef>
            </a:pP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PRL (in press)</a:t>
            </a:r>
            <a:endParaRPr lang="en-US" b="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1703" y="5422339"/>
            <a:ext cx="8039006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/>
            <a:r>
              <a:rPr lang="en-US" kern="0" dirty="0" smtClean="0">
                <a:solidFill>
                  <a:srgbClr val="FF0000"/>
                </a:solidFill>
              </a:rPr>
              <a:t>All probe coherent states’ amplitudes  </a:t>
            </a:r>
            <a:r>
              <a:rPr lang="en-US" kern="0" dirty="0" smtClean="0">
                <a:solidFill>
                  <a:srgbClr val="FF0000"/>
                </a:solidFill>
                <a:sym typeface="Symbol"/>
              </a:rPr>
              <a:t> 1!</a:t>
            </a:r>
            <a:r>
              <a:rPr lang="en-US" kern="0" dirty="0" smtClean="0">
                <a:solidFill>
                  <a:srgbClr val="FF0000"/>
                </a:solidFill>
              </a:rPr>
              <a:t> </a:t>
            </a:r>
          </a:p>
          <a:p>
            <a:pPr marL="228600" indent="-228600"/>
            <a:endParaRPr lang="en-US" kern="0" dirty="0" smtClean="0">
              <a:solidFill>
                <a:srgbClr val="FF0000"/>
              </a:solidFill>
            </a:endParaRPr>
          </a:p>
          <a:p>
            <a:pPr marL="228600" indent="-228600"/>
            <a:endParaRPr lang="en-US" kern="0" dirty="0" smtClean="0">
              <a:solidFill>
                <a:srgbClr val="FF0000"/>
              </a:solidFill>
            </a:endParaRPr>
          </a:p>
          <a:p>
            <a:pPr marL="228600" indent="-228600"/>
            <a:endParaRPr 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494" name="Picture 6" descr="E:\Dropbox\conferenz\images\csQPT\Figure4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04" y="4711319"/>
            <a:ext cx="2052471" cy="18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493" name="Picture 5" descr="E:\Dropbox\conferenz\images\csQPT\Figure4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6" y="0"/>
            <a:ext cx="3872753" cy="34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Issue: </a:t>
            </a:r>
            <a:r>
              <a:rPr lang="en-CA" i="1" dirty="0" smtClean="0"/>
              <a:t>n</a:t>
            </a:r>
            <a:r>
              <a:rPr lang="en-CA" baseline="-25000" dirty="0" smtClean="0"/>
              <a:t>max</a:t>
            </a:r>
            <a:r>
              <a:rPr lang="en-CA" dirty="0" smtClean="0"/>
              <a:t> </a:t>
            </a:r>
            <a:r>
              <a:rPr lang="en-CA" i="1" dirty="0" smtClean="0"/>
              <a:t>vs.</a:t>
            </a:r>
            <a:r>
              <a:rPr lang="en-CA" dirty="0" smtClean="0"/>
              <a:t> </a:t>
            </a:r>
            <a:r>
              <a:rPr lang="en-CA" dirty="0" smtClean="0">
                <a:latin typeface="Symbol" pitchFamily="18" charset="2"/>
              </a:rPr>
              <a:t>a</a:t>
            </a:r>
            <a:r>
              <a:rPr lang="en-CA" baseline="-25000" dirty="0"/>
              <a:t>max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6" y="981075"/>
            <a:ext cx="8843589" cy="5876925"/>
          </a:xfrm>
        </p:spPr>
        <p:txBody>
          <a:bodyPr/>
          <a:lstStyle/>
          <a:p>
            <a:r>
              <a:rPr lang="en-CA" dirty="0" smtClean="0"/>
              <a:t>E.g. </a:t>
            </a:r>
            <a:r>
              <a:rPr lang="en-CA" dirty="0"/>
              <a:t>o</a:t>
            </a:r>
            <a:r>
              <a:rPr lang="en-CA" dirty="0" smtClean="0"/>
              <a:t>ur experiment: </a:t>
            </a:r>
            <a:r>
              <a:rPr lang="en-CA" i="1" dirty="0" smtClean="0"/>
              <a:t>n</a:t>
            </a:r>
            <a:r>
              <a:rPr lang="en-CA" baseline="-25000" dirty="0" smtClean="0"/>
              <a:t>max</a:t>
            </a:r>
            <a:r>
              <a:rPr lang="en-CA" dirty="0"/>
              <a:t> </a:t>
            </a:r>
            <a:r>
              <a:rPr lang="en-CA" dirty="0" smtClean="0"/>
              <a:t>= 7. </a:t>
            </a:r>
            <a:br>
              <a:rPr lang="en-CA" dirty="0" smtClean="0"/>
            </a:br>
            <a:r>
              <a:rPr lang="en-CA" dirty="0" smtClean="0"/>
              <a:t>Which </a:t>
            </a:r>
            <a:r>
              <a:rPr lang="en-CA" dirty="0">
                <a:latin typeface="Symbol" pitchFamily="18" charset="2"/>
              </a:rPr>
              <a:t>a</a:t>
            </a:r>
            <a:r>
              <a:rPr lang="en-CA" baseline="-25000" dirty="0"/>
              <a:t>max</a:t>
            </a:r>
            <a:r>
              <a:rPr lang="en-CA" dirty="0" smtClean="0"/>
              <a:t> to choose?</a:t>
            </a:r>
          </a:p>
          <a:p>
            <a:pPr lvl="1"/>
            <a:r>
              <a:rPr lang="en-CA" b="0" dirty="0" smtClean="0"/>
              <a:t>Too low: insufficient information </a:t>
            </a:r>
            <a:br>
              <a:rPr lang="en-CA" b="0" dirty="0" smtClean="0"/>
            </a:br>
            <a:r>
              <a:rPr lang="en-CA" b="0" dirty="0" smtClean="0"/>
              <a:t>about high photon number terms</a:t>
            </a:r>
            <a:br>
              <a:rPr lang="en-CA" b="0" dirty="0" smtClean="0"/>
            </a:br>
            <a:r>
              <a:rPr lang="en-CA" b="0" dirty="0" smtClean="0"/>
              <a:t>→ errors in high number terms </a:t>
            </a:r>
            <a:br>
              <a:rPr lang="en-CA" b="0" dirty="0" smtClean="0"/>
            </a:br>
            <a:r>
              <a:rPr lang="en-CA" b="0" dirty="0" smtClean="0"/>
              <a:t>	   of process  tensor</a:t>
            </a:r>
          </a:p>
          <a:p>
            <a:pPr lvl="1"/>
            <a:endParaRPr lang="en-CA" b="0" dirty="0" smtClean="0"/>
          </a:p>
          <a:p>
            <a:pPr lvl="1"/>
            <a:endParaRPr lang="en-CA" b="0" dirty="0" smtClean="0"/>
          </a:p>
          <a:p>
            <a:pPr lvl="1"/>
            <a:r>
              <a:rPr lang="en-CA" dirty="0" smtClean="0"/>
              <a:t>Too high: input coherent states do not fit within the reconstruction space</a:t>
            </a:r>
            <a:br>
              <a:rPr lang="en-CA" dirty="0" smtClean="0"/>
            </a:br>
            <a:r>
              <a:rPr lang="en-CA" dirty="0"/>
              <a:t>→ </a:t>
            </a:r>
            <a:r>
              <a:rPr lang="en-CA" dirty="0" smtClean="0"/>
              <a:t>trace </a:t>
            </a:r>
            <a:r>
              <a:rPr lang="en-CA" dirty="0"/>
              <a:t>≠ 1</a:t>
            </a:r>
            <a:br>
              <a:rPr lang="en-CA" dirty="0"/>
            </a:br>
            <a:r>
              <a:rPr lang="en-CA" dirty="0"/>
              <a:t>→ </a:t>
            </a:r>
            <a:r>
              <a:rPr lang="en-CA" dirty="0" smtClean="0"/>
              <a:t>unpredictable errors in process tensor </a:t>
            </a:r>
          </a:p>
          <a:p>
            <a:r>
              <a:rPr lang="en-CA" dirty="0" smtClean="0"/>
              <a:t>Apparent solution</a:t>
            </a:r>
          </a:p>
          <a:p>
            <a:pPr lvl="1"/>
            <a:r>
              <a:rPr lang="en-CA" dirty="0" smtClean="0"/>
              <a:t>First reconstruct with higher </a:t>
            </a:r>
            <a:r>
              <a:rPr lang="en-CA" i="1" dirty="0" smtClean="0"/>
              <a:t>n</a:t>
            </a:r>
            <a:r>
              <a:rPr lang="en-CA" baseline="-25000" dirty="0" smtClean="0"/>
              <a:t>max</a:t>
            </a:r>
            <a:r>
              <a:rPr lang="en-CA" dirty="0" smtClean="0"/>
              <a:t>. </a:t>
            </a:r>
          </a:p>
          <a:p>
            <a:pPr lvl="1"/>
            <a:r>
              <a:rPr lang="en-CA" dirty="0" smtClean="0"/>
              <a:t>Then eliminate high number terms 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Works with simulated data, not so well in real experiment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b="0" dirty="0" smtClean="0"/>
          </a:p>
          <a:p>
            <a:pPr lvl="1"/>
            <a:endParaRPr lang="en-CA" dirty="0"/>
          </a:p>
          <a:p>
            <a:pPr lvl="1"/>
            <a:endParaRPr lang="en-CA" b="0" dirty="0"/>
          </a:p>
        </p:txBody>
      </p:sp>
      <p:sp>
        <p:nvSpPr>
          <p:cNvPr id="4" name="Rectangle 3"/>
          <p:cNvSpPr/>
          <p:nvPr/>
        </p:nvSpPr>
        <p:spPr>
          <a:xfrm>
            <a:off x="6448631" y="420015"/>
            <a:ext cx="2206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0" dirty="0" smtClean="0"/>
              <a:t>Photon creation</a:t>
            </a:r>
            <a:r>
              <a:rPr lang="en-CA" b="0" i="1" dirty="0" smtClean="0"/>
              <a:t/>
            </a:r>
            <a:br>
              <a:rPr lang="en-CA" b="0" i="1" dirty="0" smtClean="0"/>
            </a:br>
            <a:r>
              <a:rPr lang="en-CA" b="0" i="1" dirty="0" smtClean="0"/>
              <a:t>n</a:t>
            </a:r>
            <a:r>
              <a:rPr lang="en-CA" b="0" baseline="-25000" dirty="0" smtClean="0"/>
              <a:t>max</a:t>
            </a:r>
            <a:r>
              <a:rPr lang="en-CA" b="0" dirty="0" smtClean="0"/>
              <a:t> </a:t>
            </a:r>
            <a:r>
              <a:rPr lang="en-CA" b="0" dirty="0"/>
              <a:t>= </a:t>
            </a:r>
            <a:r>
              <a:rPr lang="en-CA" b="0" dirty="0" smtClean="0"/>
              <a:t>8, </a:t>
            </a:r>
            <a:r>
              <a:rPr lang="en-CA" b="0" dirty="0" smtClean="0">
                <a:latin typeface="Symbol" pitchFamily="18" charset="2"/>
              </a:rPr>
              <a:t>a</a:t>
            </a:r>
            <a:r>
              <a:rPr lang="en-CA" b="0" baseline="-25000" dirty="0" smtClean="0"/>
              <a:t>max</a:t>
            </a:r>
            <a:r>
              <a:rPr lang="en-CA" b="0" dirty="0"/>
              <a:t> = </a:t>
            </a:r>
            <a:r>
              <a:rPr lang="en-CA" b="0" dirty="0" smtClean="0"/>
              <a:t>0.6 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6621814" y="4388153"/>
            <a:ext cx="2206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0" dirty="0" smtClean="0"/>
              <a:t>Photon creation</a:t>
            </a:r>
            <a:r>
              <a:rPr lang="en-CA" b="0" i="1" dirty="0" smtClean="0"/>
              <a:t/>
            </a:r>
            <a:br>
              <a:rPr lang="en-CA" b="0" i="1" dirty="0" smtClean="0"/>
            </a:br>
            <a:r>
              <a:rPr lang="en-CA" b="0" i="1" dirty="0" smtClean="0"/>
              <a:t>n</a:t>
            </a:r>
            <a:r>
              <a:rPr lang="en-CA" b="0" baseline="-25000" dirty="0" smtClean="0"/>
              <a:t>max</a:t>
            </a:r>
            <a:r>
              <a:rPr lang="en-CA" b="0" dirty="0" smtClean="0"/>
              <a:t> </a:t>
            </a:r>
            <a:r>
              <a:rPr lang="en-CA" b="0" dirty="0"/>
              <a:t>= </a:t>
            </a:r>
            <a:r>
              <a:rPr lang="en-CA" b="0" dirty="0" smtClean="0"/>
              <a:t>3, </a:t>
            </a:r>
            <a:r>
              <a:rPr lang="en-CA" b="0" dirty="0" smtClean="0">
                <a:latin typeface="Symbol" pitchFamily="18" charset="2"/>
              </a:rPr>
              <a:t>a</a:t>
            </a:r>
            <a:r>
              <a:rPr lang="en-CA" b="0" baseline="-25000" dirty="0" smtClean="0"/>
              <a:t>max</a:t>
            </a:r>
            <a:r>
              <a:rPr lang="en-CA" b="0" dirty="0"/>
              <a:t> = </a:t>
            </a:r>
            <a:r>
              <a:rPr lang="en-CA" b="0" dirty="0" smtClean="0"/>
              <a:t>0.6 </a:t>
            </a:r>
            <a:endParaRPr lang="en-CA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469342" y="6518770"/>
            <a:ext cx="5674658" cy="342153"/>
          </a:xfrm>
          <a:prstGeom prst="rect">
            <a:avLst/>
          </a:prstGeom>
          <a:solidFill>
            <a:srgbClr val="B2B2B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A. Anis and AL,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New 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Journal of Physics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105021 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2012)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endParaRPr lang="en-US" b="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Coherent-state QPT</a:t>
            </a:r>
            <a:br>
              <a:rPr lang="en-US" dirty="0"/>
            </a:br>
            <a:r>
              <a:rPr lang="en-US" dirty="0"/>
              <a:t>Summary</a:t>
            </a:r>
            <a:endParaRPr lang="en-US" dirty="0"/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6"/>
            <a:ext cx="8856662" cy="3405868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chemeClr val="hlink"/>
                </a:solidFill>
              </a:rPr>
              <a:t>By </a:t>
            </a:r>
            <a:r>
              <a:rPr lang="en-US" b="1" dirty="0">
                <a:solidFill>
                  <a:schemeClr val="hlink"/>
                </a:solidFill>
              </a:rPr>
              <a:t>studying what a quantum “black box” does to laser light, we can figure what it will do to any other state</a:t>
            </a:r>
          </a:p>
          <a:p>
            <a:pPr lvl="1"/>
            <a:r>
              <a:rPr lang="en-US" dirty="0"/>
              <a:t>Complete tomography</a:t>
            </a:r>
          </a:p>
          <a:p>
            <a:pPr lvl="1"/>
            <a:r>
              <a:rPr lang="en-US" dirty="0"/>
              <a:t>Elimination of </a:t>
            </a:r>
            <a:r>
              <a:rPr lang="en-US" dirty="0" err="1"/>
              <a:t>postselection</a:t>
            </a:r>
            <a:endParaRPr lang="en-US" dirty="0"/>
          </a:p>
          <a:p>
            <a:pPr lvl="1"/>
            <a:r>
              <a:rPr lang="en-US" dirty="0" smtClean="0"/>
              <a:t>Easy </a:t>
            </a:r>
            <a:r>
              <a:rPr lang="en-US" dirty="0"/>
              <a:t>to </a:t>
            </a:r>
            <a:r>
              <a:rPr lang="en-US" dirty="0" smtClean="0"/>
              <a:t>implement and process (3 different ways)</a:t>
            </a:r>
            <a:endParaRPr lang="en-US" dirty="0"/>
          </a:p>
          <a:p>
            <a:pPr lvl="1"/>
            <a:r>
              <a:rPr lang="en-US" dirty="0" smtClean="0"/>
              <a:t>Tested </a:t>
            </a:r>
            <a:r>
              <a:rPr lang="en-US" dirty="0"/>
              <a:t>i</a:t>
            </a:r>
            <a:r>
              <a:rPr lang="en-US" dirty="0" smtClean="0"/>
              <a:t>n several experiments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</a:t>
            </a:r>
            <a:r>
              <a:rPr lang="en-US" dirty="0" smtClean="0"/>
              <a:t>methods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Summary</a:t>
            </a:r>
            <a:endParaRPr lang="en-US" dirty="0"/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6"/>
            <a:ext cx="8856662" cy="3405868"/>
          </a:xfrm>
        </p:spPr>
        <p:txBody>
          <a:bodyPr/>
          <a:lstStyle/>
          <a:p>
            <a:r>
              <a:rPr lang="en-CA" dirty="0" smtClean="0"/>
              <a:t>Method </a:t>
            </a:r>
            <a:r>
              <a:rPr lang="en-CA" dirty="0"/>
              <a:t>1: approximating the P </a:t>
            </a:r>
            <a:r>
              <a:rPr lang="en-CA" dirty="0" smtClean="0"/>
              <a:t>function</a:t>
            </a:r>
          </a:p>
          <a:p>
            <a:pPr marL="457200" lvl="1" indent="0">
              <a:buNone/>
            </a:pPr>
            <a:r>
              <a:rPr lang="en-CA" dirty="0" smtClean="0"/>
              <a:t>Straightforward</a:t>
            </a:r>
          </a:p>
          <a:p>
            <a:pPr marL="457200" lvl="1" indent="0">
              <a:buNone/>
            </a:pPr>
            <a:r>
              <a:rPr lang="en-CA" dirty="0" smtClean="0"/>
              <a:t>Tedious</a:t>
            </a:r>
          </a:p>
          <a:p>
            <a:pPr marL="457200" lvl="1" indent="0">
              <a:buNone/>
            </a:pPr>
            <a:r>
              <a:rPr lang="en-CA" dirty="0" smtClean="0"/>
              <a:t>Requires </a:t>
            </a:r>
            <a:r>
              <a:rPr lang="en-CA" dirty="0"/>
              <a:t>high </a:t>
            </a:r>
            <a:r>
              <a:rPr lang="en-CA" dirty="0">
                <a:latin typeface="Symbol" pitchFamily="18" charset="2"/>
              </a:rPr>
              <a:t>a</a:t>
            </a:r>
            <a:r>
              <a:rPr lang="en-CA" baseline="-25000" dirty="0"/>
              <a:t>max</a:t>
            </a:r>
          </a:p>
          <a:p>
            <a:pPr marL="457200" lvl="1" indent="0">
              <a:buNone/>
            </a:pPr>
            <a:r>
              <a:rPr lang="en-CA" dirty="0" smtClean="0"/>
              <a:t>Physicality of reconstructed process not guaranteed</a:t>
            </a:r>
          </a:p>
          <a:p>
            <a:r>
              <a:rPr lang="en-CA" dirty="0" smtClean="0"/>
              <a:t>Method </a:t>
            </a:r>
            <a:r>
              <a:rPr lang="en-CA" dirty="0"/>
              <a:t>2: integration by </a:t>
            </a:r>
            <a:r>
              <a:rPr lang="en-CA" dirty="0" smtClean="0"/>
              <a:t>parts</a:t>
            </a:r>
          </a:p>
          <a:p>
            <a:pPr marL="457200" lvl="1" indent="0">
              <a:buNone/>
            </a:pPr>
            <a:r>
              <a:rPr lang="en-US" dirty="0" smtClean="0"/>
              <a:t>Eliminates </a:t>
            </a:r>
            <a:r>
              <a:rPr lang="en-US" dirty="0"/>
              <a:t>integration and the ugly P function</a:t>
            </a:r>
          </a:p>
          <a:p>
            <a:pPr marL="457200" lvl="1" indent="0">
              <a:buNone/>
            </a:pPr>
            <a:r>
              <a:rPr lang="en-US" dirty="0" smtClean="0"/>
              <a:t>Eliminates </a:t>
            </a:r>
            <a:r>
              <a:rPr lang="en-US" dirty="0"/>
              <a:t>a potential source of error (</a:t>
            </a:r>
            <a:r>
              <a:rPr lang="en-US" dirty="0" err="1"/>
              <a:t>lowpass</a:t>
            </a:r>
            <a:r>
              <a:rPr lang="en-US" dirty="0"/>
              <a:t> filtering)</a:t>
            </a:r>
          </a:p>
          <a:p>
            <a:pPr marL="457200" lvl="1" indent="0">
              <a:buNone/>
            </a:pPr>
            <a:r>
              <a:rPr lang="en-US" dirty="0"/>
              <a:t>Dramatic simplification of </a:t>
            </a:r>
            <a:r>
              <a:rPr lang="en-US" dirty="0" smtClean="0"/>
              <a:t>calculations</a:t>
            </a:r>
          </a:p>
          <a:p>
            <a:pPr marL="457200" lvl="1" indent="0">
              <a:buNone/>
            </a:pPr>
            <a:r>
              <a:rPr lang="en-CA" dirty="0" smtClean="0"/>
              <a:t>Polynomial fitting can be finicky</a:t>
            </a:r>
            <a:endParaRPr lang="en-CA" dirty="0"/>
          </a:p>
          <a:p>
            <a:r>
              <a:rPr lang="en-CA" dirty="0"/>
              <a:t>Method 3: maximum-likelihood reconstruction</a:t>
            </a:r>
          </a:p>
          <a:p>
            <a:pPr marL="457200" lvl="1" indent="0">
              <a:buNone/>
            </a:pPr>
            <a:r>
              <a:rPr lang="en-US" dirty="0" smtClean="0"/>
              <a:t>Guarantees physicality</a:t>
            </a:r>
          </a:p>
          <a:p>
            <a:pPr marL="457200" lvl="1" indent="0">
              <a:buNone/>
            </a:pPr>
            <a:r>
              <a:rPr lang="en-CA" dirty="0"/>
              <a:t>Requires </a:t>
            </a:r>
            <a:r>
              <a:rPr lang="en-CA" dirty="0" smtClean="0"/>
              <a:t>low </a:t>
            </a:r>
            <a:r>
              <a:rPr lang="en-CA" dirty="0" smtClean="0">
                <a:latin typeface="Symbol" pitchFamily="18" charset="2"/>
              </a:rPr>
              <a:t>a</a:t>
            </a:r>
            <a:r>
              <a:rPr lang="en-CA" baseline="-25000" dirty="0" smtClean="0"/>
              <a:t>max</a:t>
            </a:r>
            <a:endParaRPr lang="en-CA" baseline="-25000" dirty="0"/>
          </a:p>
          <a:p>
            <a:pPr marL="457200" lvl="1" indent="0">
              <a:buNone/>
            </a:pPr>
            <a:r>
              <a:rPr lang="en-US" dirty="0" smtClean="0"/>
              <a:t>Computationally intensive</a:t>
            </a:r>
          </a:p>
          <a:p>
            <a:pPr marL="457200" lvl="1" indent="0">
              <a:buNone/>
            </a:pPr>
            <a:r>
              <a:rPr lang="en-US" dirty="0" smtClean="0"/>
              <a:t>Unresolved issues with reconstruction algorithm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551953"/>
              </p:ext>
            </p:extLst>
          </p:nvPr>
        </p:nvGraphicFramePr>
        <p:xfrm>
          <a:off x="338792" y="1822262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4" name="CorelDRAW" r:id="rId3" imgW="254160" imgH="254160" progId="CorelDraw.Graphic.12">
                  <p:embed/>
                </p:oleObj>
              </mc:Choice>
              <mc:Fallback>
                <p:oleObj name="CorelDRAW" r:id="rId3" imgW="254160" imgH="254160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92" y="1822262"/>
                        <a:ext cx="3016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488309"/>
              </p:ext>
            </p:extLst>
          </p:nvPr>
        </p:nvGraphicFramePr>
        <p:xfrm>
          <a:off x="323664" y="1454710"/>
          <a:ext cx="3381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5" name="CorelDRAW" r:id="rId5" imgW="254520" imgH="254520" progId="CorelDraw.Graphic.12">
                  <p:embed/>
                </p:oleObj>
              </mc:Choice>
              <mc:Fallback>
                <p:oleObj name="CorelDRAW" r:id="rId5" imgW="254520" imgH="254520" progId="CorelDraw.Graphic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64" y="1454710"/>
                        <a:ext cx="3381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223747"/>
              </p:ext>
            </p:extLst>
          </p:nvPr>
        </p:nvGraphicFramePr>
        <p:xfrm>
          <a:off x="338792" y="2185332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6" name="CorelDRAW" r:id="rId7" imgW="254160" imgH="254160" progId="CorelDraw.Graphic.12">
                  <p:embed/>
                </p:oleObj>
              </mc:Choice>
              <mc:Fallback>
                <p:oleObj name="CorelDRAW" r:id="rId7" imgW="254160" imgH="25416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92" y="2185332"/>
                        <a:ext cx="3016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859506"/>
              </p:ext>
            </p:extLst>
          </p:nvPr>
        </p:nvGraphicFramePr>
        <p:xfrm>
          <a:off x="338792" y="2575297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7" name="CorelDRAW" r:id="rId8" imgW="254160" imgH="254160" progId="CorelDraw.Graphic.12">
                  <p:embed/>
                </p:oleObj>
              </mc:Choice>
              <mc:Fallback>
                <p:oleObj name="CorelDRAW" r:id="rId8" imgW="254160" imgH="25416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92" y="2575297"/>
                        <a:ext cx="3016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201786"/>
              </p:ext>
            </p:extLst>
          </p:nvPr>
        </p:nvGraphicFramePr>
        <p:xfrm>
          <a:off x="323664" y="3350746"/>
          <a:ext cx="3381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8" name="CorelDRAW" r:id="rId9" imgW="254520" imgH="254520" progId="CorelDraw.Graphic.12">
                  <p:embed/>
                </p:oleObj>
              </mc:Choice>
              <mc:Fallback>
                <p:oleObj name="CorelDRAW" r:id="rId9" imgW="254520" imgH="25452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64" y="3350746"/>
                        <a:ext cx="3381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134520"/>
              </p:ext>
            </p:extLst>
          </p:nvPr>
        </p:nvGraphicFramePr>
        <p:xfrm>
          <a:off x="338792" y="4471333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9" name="CorelDRAW" r:id="rId10" imgW="254160" imgH="254160" progId="CorelDraw.Graphic.12">
                  <p:embed/>
                </p:oleObj>
              </mc:Choice>
              <mc:Fallback>
                <p:oleObj name="CorelDRAW" r:id="rId10" imgW="254160" imgH="25416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92" y="4471333"/>
                        <a:ext cx="3016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701549"/>
              </p:ext>
            </p:extLst>
          </p:nvPr>
        </p:nvGraphicFramePr>
        <p:xfrm>
          <a:off x="323664" y="3727264"/>
          <a:ext cx="3381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0" name="CorelDRAW" r:id="rId11" imgW="254520" imgH="254520" progId="CorelDraw.Graphic.12">
                  <p:embed/>
                </p:oleObj>
              </mc:Choice>
              <mc:Fallback>
                <p:oleObj name="CorelDRAW" r:id="rId11" imgW="254520" imgH="25452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64" y="3727264"/>
                        <a:ext cx="3381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765793"/>
              </p:ext>
            </p:extLst>
          </p:nvPr>
        </p:nvGraphicFramePr>
        <p:xfrm>
          <a:off x="323664" y="4090334"/>
          <a:ext cx="3381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1" name="CorelDRAW" r:id="rId12" imgW="254520" imgH="254520" progId="CorelDraw.Graphic.12">
                  <p:embed/>
                </p:oleObj>
              </mc:Choice>
              <mc:Fallback>
                <p:oleObj name="CorelDRAW" r:id="rId12" imgW="254520" imgH="25452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64" y="4090334"/>
                        <a:ext cx="3381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201786"/>
              </p:ext>
            </p:extLst>
          </p:nvPr>
        </p:nvGraphicFramePr>
        <p:xfrm>
          <a:off x="323664" y="5246781"/>
          <a:ext cx="3381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2" name="CorelDRAW" r:id="rId13" imgW="254520" imgH="254520" progId="CorelDraw.Graphic.12">
                  <p:embed/>
                </p:oleObj>
              </mc:Choice>
              <mc:Fallback>
                <p:oleObj name="CorelDRAW" r:id="rId13" imgW="254520" imgH="25452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64" y="5246781"/>
                        <a:ext cx="3381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819114"/>
              </p:ext>
            </p:extLst>
          </p:nvPr>
        </p:nvGraphicFramePr>
        <p:xfrm>
          <a:off x="338792" y="6367368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3" name="CorelDRAW" r:id="rId14" imgW="254160" imgH="254160" progId="CorelDraw.Graphic.12">
                  <p:embed/>
                </p:oleObj>
              </mc:Choice>
              <mc:Fallback>
                <p:oleObj name="CorelDRAW" r:id="rId14" imgW="254160" imgH="25416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92" y="6367368"/>
                        <a:ext cx="3016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701549"/>
              </p:ext>
            </p:extLst>
          </p:nvPr>
        </p:nvGraphicFramePr>
        <p:xfrm>
          <a:off x="323664" y="5623299"/>
          <a:ext cx="3381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4" name="CorelDRAW" r:id="rId15" imgW="254520" imgH="254520" progId="CorelDraw.Graphic.12">
                  <p:embed/>
                </p:oleObj>
              </mc:Choice>
              <mc:Fallback>
                <p:oleObj name="CorelDRAW" r:id="rId15" imgW="254520" imgH="25452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64" y="5623299"/>
                        <a:ext cx="3381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819114"/>
              </p:ext>
            </p:extLst>
          </p:nvPr>
        </p:nvGraphicFramePr>
        <p:xfrm>
          <a:off x="338792" y="5977404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5" name="CorelDRAW" r:id="rId16" imgW="254160" imgH="254160" progId="CorelDraw.Graphic.12">
                  <p:embed/>
                </p:oleObj>
              </mc:Choice>
              <mc:Fallback>
                <p:oleObj name="CorelDRAW" r:id="rId16" imgW="254160" imgH="25416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92" y="5977404"/>
                        <a:ext cx="3016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7776" y="1123133"/>
            <a:ext cx="11668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5670" y="4091759"/>
            <a:ext cx="15367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Thanks!</a:t>
            </a:r>
          </a:p>
        </p:txBody>
      </p:sp>
      <p:graphicFrame>
        <p:nvGraphicFramePr>
          <p:cNvPr id="2375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050719"/>
              </p:ext>
            </p:extLst>
          </p:nvPr>
        </p:nvGraphicFramePr>
        <p:xfrm>
          <a:off x="7644607" y="5647306"/>
          <a:ext cx="114776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45" name="PHOTO-PAINT" r:id="rId5" imgW="2913647" imgH="981375" progId="CorelPHOTOPAINT.Image.13">
                  <p:embed/>
                </p:oleObj>
              </mc:Choice>
              <mc:Fallback>
                <p:oleObj name="PHOTO-PAINT" r:id="rId5" imgW="2913647" imgH="981375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607" y="5647306"/>
                        <a:ext cx="114776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542418"/>
              </p:ext>
            </p:extLst>
          </p:nvPr>
        </p:nvGraphicFramePr>
        <p:xfrm>
          <a:off x="7189788" y="3201171"/>
          <a:ext cx="15748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46" name="PHOTO-PAINT" r:id="rId7" imgW="3657143" imgH="1085714" progId="CorelPHOTOPAINT.Image.13">
                  <p:embed/>
                </p:oleObj>
              </mc:Choice>
              <mc:Fallback>
                <p:oleObj name="PHOTO-PAINT" r:id="rId7" imgW="3657143" imgH="1085714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3201171"/>
                        <a:ext cx="15748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619913"/>
              </p:ext>
            </p:extLst>
          </p:nvPr>
        </p:nvGraphicFramePr>
        <p:xfrm>
          <a:off x="7478713" y="2499722"/>
          <a:ext cx="12858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47" name="PHOTO-PAINT" r:id="rId9" imgW="2552381" imgH="1037821" progId="CorelPHOTOPAINT.Image.13">
                  <p:embed/>
                </p:oleObj>
              </mc:Choice>
              <mc:Fallback>
                <p:oleObj name="PHOTO-PAINT" r:id="rId9" imgW="2552381" imgH="1037821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713" y="2499722"/>
                        <a:ext cx="128587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81" name="Rectangle 13"/>
          <p:cNvSpPr>
            <a:spLocks noChangeArrowheads="1"/>
          </p:cNvSpPr>
          <p:nvPr/>
        </p:nvSpPr>
        <p:spPr bwMode="auto">
          <a:xfrm>
            <a:off x="268288" y="5832476"/>
            <a:ext cx="457676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900"/>
              </a:buClr>
            </a:pPr>
            <a:r>
              <a:rPr lang="en-US" b="1" dirty="0">
                <a:solidFill>
                  <a:srgbClr val="009900"/>
                </a:solidFill>
              </a:rPr>
              <a:t>PhD student positions available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</a:pPr>
            <a:r>
              <a:rPr lang="en-US" sz="2000" b="1" i="1" u="sng" dirty="0">
                <a:solidFill>
                  <a:srgbClr val="0000FF"/>
                </a:solidFill>
              </a:rPr>
              <a:t>http://</a:t>
            </a:r>
            <a:r>
              <a:rPr lang="en-US" sz="2000" b="1" i="1" u="sng" dirty="0" smtClean="0">
                <a:solidFill>
                  <a:srgbClr val="0000FF"/>
                </a:solidFill>
              </a:rPr>
              <a:t>iqst.ca/quantech</a:t>
            </a:r>
            <a:r>
              <a:rPr lang="en-US" sz="2000" b="1" i="1" u="sng" dirty="0">
                <a:solidFill>
                  <a:srgbClr val="0000FF"/>
                </a:solidFill>
              </a:rPr>
              <a:t>/</a:t>
            </a:r>
          </a:p>
        </p:txBody>
      </p:sp>
      <p:pic>
        <p:nvPicPr>
          <p:cNvPr id="237625" name="Picture 57" descr="C:\images\Lab images\Gruppenfoto 10 Nov\CIMG093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1884" y="1162050"/>
            <a:ext cx="6237516" cy="4678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68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0" y="1547813"/>
            <a:ext cx="40640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6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6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56662" cy="1312863"/>
          </a:xfrm>
        </p:spPr>
        <p:txBody>
          <a:bodyPr/>
          <a:lstStyle/>
          <a:p>
            <a:r>
              <a:rPr lang="en-US"/>
              <a:t>In quantum information processing</a:t>
            </a:r>
          </a:p>
          <a:p>
            <a:pPr lvl="1"/>
            <a:r>
              <a:rPr lang="en-US"/>
              <a:t>If we want to construct a complex </a:t>
            </a:r>
            <a:br>
              <a:rPr lang="en-US"/>
            </a:br>
            <a:r>
              <a:rPr lang="en-US"/>
              <a:t>quantum circuit, we need the same </a:t>
            </a:r>
            <a:br>
              <a:rPr lang="en-US"/>
            </a:br>
            <a:r>
              <a:rPr lang="en-US"/>
              <a:t>knowledge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Quantum process tomography</a:t>
            </a:r>
          </a:p>
          <a:p>
            <a:pPr lvl="1"/>
            <a:r>
              <a:rPr lang="en-US"/>
              <a:t>Send certain “probe” quantum states </a:t>
            </a:r>
            <a:br>
              <a:rPr lang="en-US"/>
            </a:br>
            <a:r>
              <a:rPr lang="en-US"/>
              <a:t>into the quantum “black box” </a:t>
            </a:r>
            <a:br>
              <a:rPr lang="en-US"/>
            </a:br>
            <a:r>
              <a:rPr lang="en-US"/>
              <a:t>and measure the output</a:t>
            </a:r>
          </a:p>
          <a:p>
            <a:pPr lvl="1"/>
            <a:r>
              <a:rPr lang="en-US"/>
              <a:t>Can calculate what the “black box” </a:t>
            </a:r>
            <a:br>
              <a:rPr lang="en-US"/>
            </a:br>
            <a:r>
              <a:rPr lang="en-US"/>
              <a:t>will do to any other quantum state</a:t>
            </a:r>
          </a:p>
        </p:txBody>
      </p:sp>
      <p:sp>
        <p:nvSpPr>
          <p:cNvPr id="606213" name="Rectangle 5"/>
          <p:cNvSpPr>
            <a:spLocks noChangeArrowheads="1"/>
          </p:cNvSpPr>
          <p:nvPr/>
        </p:nvSpPr>
        <p:spPr bwMode="auto">
          <a:xfrm>
            <a:off x="358775" y="260350"/>
            <a:ext cx="8785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olidFill>
                  <a:srgbClr val="009900"/>
                </a:solidFill>
                <a:cs typeface="Arial" charset="0"/>
              </a:rPr>
              <a:t>Why we need </a:t>
            </a:r>
            <a:br>
              <a:rPr lang="en-US" sz="3200">
                <a:solidFill>
                  <a:srgbClr val="009900"/>
                </a:solidFill>
                <a:cs typeface="Arial" charset="0"/>
              </a:rPr>
            </a:br>
            <a:r>
              <a:rPr lang="en-US" sz="3200">
                <a:solidFill>
                  <a:srgbClr val="009900"/>
                </a:solidFill>
                <a:cs typeface="Arial" charset="0"/>
              </a:rPr>
              <a:t>process tomography</a:t>
            </a:r>
          </a:p>
        </p:txBody>
      </p:sp>
      <p:pic>
        <p:nvPicPr>
          <p:cNvPr id="606214" name="Picture 6" descr="Process_tomograp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4752975"/>
            <a:ext cx="3921125" cy="1117600"/>
          </a:xfrm>
          <a:prstGeom prst="rect">
            <a:avLst/>
          </a:prstGeom>
          <a:noFill/>
        </p:spPr>
      </p:pic>
      <p:sp>
        <p:nvSpPr>
          <p:cNvPr id="606215" name="Oval 7"/>
          <p:cNvSpPr>
            <a:spLocks noChangeArrowheads="1"/>
          </p:cNvSpPr>
          <p:nvPr/>
        </p:nvSpPr>
        <p:spPr bwMode="auto">
          <a:xfrm>
            <a:off x="7277100" y="3454400"/>
            <a:ext cx="554038" cy="5334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6216" name="Line 8"/>
          <p:cNvSpPr>
            <a:spLocks noChangeShapeType="1"/>
          </p:cNvSpPr>
          <p:nvPr/>
        </p:nvSpPr>
        <p:spPr bwMode="auto">
          <a:xfrm flipH="1">
            <a:off x="7010400" y="4038600"/>
            <a:ext cx="457200" cy="596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processes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163638"/>
            <a:ext cx="8856662" cy="1135062"/>
          </a:xfrm>
        </p:spPr>
        <p:txBody>
          <a:bodyPr/>
          <a:lstStyle/>
          <a:p>
            <a:r>
              <a:rPr lang="en-US"/>
              <a:t>General properties</a:t>
            </a:r>
          </a:p>
          <a:p>
            <a:pPr lvl="1"/>
            <a:r>
              <a:rPr lang="en-US"/>
              <a:t>Positive mapping</a:t>
            </a:r>
          </a:p>
          <a:p>
            <a:pPr lvl="1"/>
            <a:r>
              <a:rPr lang="en-US"/>
              <a:t>Trace preserving or decreasing</a:t>
            </a:r>
          </a:p>
          <a:p>
            <a:pPr lvl="1"/>
            <a:r>
              <a:rPr lang="en-US"/>
              <a:t>Not always linear in the quantum Hilbert space</a:t>
            </a:r>
          </a:p>
          <a:p>
            <a:pPr lvl="1"/>
            <a:endParaRPr lang="en-US"/>
          </a:p>
          <a:p>
            <a:pPr lvl="2"/>
            <a:r>
              <a:rPr lang="en-US"/>
              <a:t>Example: decoherence</a:t>
            </a:r>
          </a:p>
          <a:p>
            <a:pPr lvl="2">
              <a:buFontTx/>
              <a:buNone/>
            </a:pPr>
            <a:r>
              <a:rPr lang="en-US"/>
              <a:t>    |1</a:t>
            </a:r>
            <a:r>
              <a:rPr lang="en-US">
                <a:sym typeface="Symbol" pitchFamily="18" charset="2"/>
              </a:rPr>
              <a:t> </a:t>
            </a:r>
            <a:r>
              <a:rPr lang="en-US">
                <a:cs typeface="Times New Roman" pitchFamily="18" charset="0"/>
              </a:rPr>
              <a:t>→ </a:t>
            </a:r>
            <a:r>
              <a:rPr lang="en-US"/>
              <a:t>|1</a:t>
            </a:r>
            <a:r>
              <a:rPr lang="en-US">
                <a:sym typeface="Symbol" pitchFamily="18" charset="2"/>
              </a:rPr>
              <a:t></a:t>
            </a:r>
          </a:p>
          <a:p>
            <a:pPr lvl="2">
              <a:buFontTx/>
              <a:buNone/>
            </a:pPr>
            <a:r>
              <a:rPr lang="en-US"/>
              <a:t> 	|2</a:t>
            </a:r>
            <a:r>
              <a:rPr lang="en-US">
                <a:sym typeface="Symbol" pitchFamily="18" charset="2"/>
              </a:rPr>
              <a:t> </a:t>
            </a:r>
            <a:r>
              <a:rPr lang="en-US">
                <a:cs typeface="Times New Roman" pitchFamily="18" charset="0"/>
              </a:rPr>
              <a:t>→ </a:t>
            </a:r>
            <a:r>
              <a:rPr lang="en-US"/>
              <a:t>|2</a:t>
            </a:r>
            <a:r>
              <a:rPr lang="en-US">
                <a:sym typeface="Symbol" pitchFamily="18" charset="2"/>
              </a:rPr>
              <a:t></a:t>
            </a:r>
            <a:endParaRPr lang="en-US">
              <a:cs typeface="Times New Roman" pitchFamily="18" charset="0"/>
            </a:endParaRPr>
          </a:p>
          <a:p>
            <a:pPr lvl="2">
              <a:buFontTx/>
              <a:buNone/>
            </a:pPr>
            <a:r>
              <a:rPr lang="en-US">
                <a:cs typeface="Times New Roman" pitchFamily="18" charset="0"/>
              </a:rPr>
              <a:t>	but</a:t>
            </a:r>
            <a:r>
              <a:rPr lang="en-US"/>
              <a:t> |1</a:t>
            </a:r>
            <a:r>
              <a:rPr lang="en-US">
                <a:sym typeface="Symbol" pitchFamily="18" charset="2"/>
              </a:rPr>
              <a:t> + </a:t>
            </a:r>
            <a:r>
              <a:rPr lang="en-US"/>
              <a:t> |2</a:t>
            </a:r>
            <a:r>
              <a:rPr lang="en-US">
                <a:sym typeface="Symbol" pitchFamily="18" charset="2"/>
              </a:rPr>
              <a:t> </a:t>
            </a:r>
            <a:r>
              <a:rPr lang="en-US">
                <a:cs typeface="Times New Roman" pitchFamily="18" charset="0"/>
              </a:rPr>
              <a:t>→ </a:t>
            </a:r>
            <a:r>
              <a:rPr lang="en-US"/>
              <a:t>|1</a:t>
            </a:r>
            <a:r>
              <a:rPr lang="en-US">
                <a:sym typeface="Symbol" pitchFamily="18" charset="2"/>
              </a:rPr>
              <a:t>1| + </a:t>
            </a:r>
            <a:r>
              <a:rPr lang="en-US"/>
              <a:t>|2</a:t>
            </a:r>
            <a:r>
              <a:rPr lang="en-US">
                <a:sym typeface="Symbol" pitchFamily="18" charset="2"/>
              </a:rPr>
              <a:t>2|</a:t>
            </a:r>
            <a:endParaRPr lang="en-US">
              <a:cs typeface="Times New Roman" pitchFamily="18" charset="0"/>
            </a:endParaRPr>
          </a:p>
          <a:p>
            <a:pPr lvl="1"/>
            <a:r>
              <a:rPr lang="en-US"/>
              <a:t>Always linear in density matrix space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702468" name="Picture 4" descr="Process_tomograp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538" y="1069975"/>
            <a:ext cx="4589462" cy="1308100"/>
          </a:xfrm>
          <a:prstGeom prst="rect">
            <a:avLst/>
          </a:prstGeom>
          <a:noFill/>
        </p:spPr>
      </p:pic>
      <p:sp>
        <p:nvSpPr>
          <p:cNvPr id="702469" name="Rectangle 5"/>
          <p:cNvSpPr>
            <a:spLocks noChangeArrowheads="1"/>
          </p:cNvSpPr>
          <p:nvPr/>
        </p:nvSpPr>
        <p:spPr bwMode="auto">
          <a:xfrm>
            <a:off x="179388" y="3022600"/>
            <a:ext cx="88566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99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02470" name="Object 6"/>
          <p:cNvGraphicFramePr>
            <a:graphicFrameLocks noChangeAspect="1"/>
          </p:cNvGraphicFramePr>
          <p:nvPr/>
        </p:nvGraphicFramePr>
        <p:xfrm>
          <a:off x="1257300" y="2749550"/>
          <a:ext cx="3530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98" name="MathType Equation" r:id="rId4" imgW="3530520" imgH="342720" progId="Equation">
                  <p:embed/>
                </p:oleObj>
              </mc:Choice>
              <mc:Fallback>
                <p:oleObj name="MathType Equation" r:id="rId4" imgW="3530520" imgH="342720" progId="Equation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749550"/>
                        <a:ext cx="3530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471" name="Object 7"/>
          <p:cNvGraphicFramePr>
            <a:graphicFrameLocks noChangeAspect="1"/>
          </p:cNvGraphicFramePr>
          <p:nvPr/>
        </p:nvGraphicFramePr>
        <p:xfrm>
          <a:off x="1346200" y="4870450"/>
          <a:ext cx="287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99" name="MathType Equation" r:id="rId6" imgW="2869920" imgH="291960" progId="Equation">
                  <p:embed/>
                </p:oleObj>
              </mc:Choice>
              <mc:Fallback>
                <p:oleObj name="MathType Equation" r:id="rId6" imgW="2869920" imgH="291960" progId="Equation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4870450"/>
                        <a:ext cx="2870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472" name="Line 8"/>
          <p:cNvSpPr>
            <a:spLocks noChangeShapeType="1"/>
          </p:cNvSpPr>
          <p:nvPr/>
        </p:nvSpPr>
        <p:spPr bwMode="auto">
          <a:xfrm flipH="1">
            <a:off x="1130300" y="2717800"/>
            <a:ext cx="3670300" cy="3683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2473" name="Line 9"/>
          <p:cNvSpPr>
            <a:spLocks noChangeShapeType="1"/>
          </p:cNvSpPr>
          <p:nvPr/>
        </p:nvSpPr>
        <p:spPr bwMode="auto">
          <a:xfrm>
            <a:off x="1257300" y="2717800"/>
            <a:ext cx="3581400" cy="431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72" grpId="0" animBg="1"/>
      <p:bldP spid="7024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process tomography</a:t>
            </a:r>
            <a:br>
              <a:rPr lang="en-US"/>
            </a:br>
            <a:r>
              <a:rPr lang="en-US"/>
              <a:t>Methodology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9175"/>
            <a:ext cx="9274175" cy="3090863"/>
          </a:xfrm>
        </p:spPr>
        <p:txBody>
          <a:bodyPr/>
          <a:lstStyle/>
          <a:p>
            <a:r>
              <a:rPr lang="en-US"/>
              <a:t>The approach</a:t>
            </a:r>
            <a:endParaRPr lang="en-US" sz="1600" b="0">
              <a:latin typeface="Arial" charset="0"/>
            </a:endParaRPr>
          </a:p>
          <a:p>
            <a:pPr lvl="1"/>
            <a:r>
              <a:rPr lang="en-US"/>
              <a:t>A set of “probe” states {</a:t>
            </a:r>
            <a:r>
              <a:rPr lang="en-US" i="1">
                <a:latin typeface="Symbol" pitchFamily="18" charset="2"/>
              </a:rPr>
              <a:t>r</a:t>
            </a:r>
            <a:r>
              <a:rPr lang="en-US" i="1" baseline="-25000"/>
              <a:t>i</a:t>
            </a:r>
            <a:r>
              <a:rPr lang="en-US"/>
              <a:t>} must form a spanning set in the space of density matrices</a:t>
            </a:r>
          </a:p>
          <a:p>
            <a:pPr lvl="1"/>
            <a:r>
              <a:rPr lang="en-US"/>
              <a:t>Subject each </a:t>
            </a:r>
            <a:r>
              <a:rPr lang="en-US" i="1">
                <a:latin typeface="Symbol" pitchFamily="18" charset="2"/>
              </a:rPr>
              <a:t>r</a:t>
            </a:r>
            <a:r>
              <a:rPr lang="en-US" i="1" baseline="-25000"/>
              <a:t>i</a:t>
            </a:r>
            <a:r>
              <a:rPr lang="en-US"/>
              <a:t> to the process, measure </a:t>
            </a:r>
            <a:r>
              <a:rPr lang="en-US" b="1" i="1"/>
              <a:t>E</a:t>
            </a:r>
            <a:r>
              <a:rPr lang="en-US"/>
              <a:t>(</a:t>
            </a:r>
            <a:r>
              <a:rPr lang="en-US" i="1">
                <a:latin typeface="Symbol" pitchFamily="18" charset="2"/>
              </a:rPr>
              <a:t>r</a:t>
            </a:r>
            <a:r>
              <a:rPr lang="en-US" i="1" baseline="-25000"/>
              <a:t>i</a:t>
            </a:r>
            <a:r>
              <a:rPr lang="en-US"/>
              <a:t>)</a:t>
            </a:r>
          </a:p>
          <a:p>
            <a:pPr lvl="1"/>
            <a:r>
              <a:rPr lang="en-US"/>
              <a:t>Any arbitrary state </a:t>
            </a:r>
            <a:r>
              <a:rPr lang="en-US" i="1">
                <a:latin typeface="Symbol" pitchFamily="18" charset="2"/>
              </a:rPr>
              <a:t>r</a:t>
            </a:r>
            <a:r>
              <a:rPr lang="en-US"/>
              <a:t> can be decomposed: </a:t>
            </a:r>
          </a:p>
          <a:p>
            <a:pPr lvl="1"/>
            <a:r>
              <a:rPr lang="en-US"/>
              <a:t>Linearity </a:t>
            </a:r>
            <a:r>
              <a:rPr lang="en-US">
                <a:cs typeface="Times New Roman" pitchFamily="18" charset="0"/>
              </a:rPr>
              <a:t>→</a:t>
            </a:r>
            <a:r>
              <a:rPr lang="en-US"/>
              <a:t>  </a:t>
            </a:r>
          </a:p>
          <a:p>
            <a:pPr lvl="1">
              <a:buFontTx/>
              <a:buNone/>
            </a:pPr>
            <a:r>
              <a:rPr lang="en-US" b="1">
                <a:solidFill>
                  <a:schemeClr val="hlink"/>
                </a:solidFill>
                <a:cs typeface="Times New Roman" pitchFamily="18" charset="0"/>
              </a:rPr>
              <a:t>→ </a:t>
            </a:r>
            <a:r>
              <a:rPr lang="en-US" b="1">
                <a:solidFill>
                  <a:schemeClr val="hlink"/>
                </a:solidFill>
              </a:rPr>
              <a:t>Process output for an arbitrary state can be determined</a:t>
            </a:r>
            <a:endParaRPr lang="en-US"/>
          </a:p>
          <a:p>
            <a:r>
              <a:rPr lang="en-US"/>
              <a:t>Challenges</a:t>
            </a:r>
          </a:p>
          <a:p>
            <a:pPr lvl="1"/>
            <a:r>
              <a:rPr lang="en-US"/>
              <a:t>Numbers to be determined = (Dimension of the Hilbert space)</a:t>
            </a:r>
            <a:r>
              <a:rPr lang="en-US" baseline="30000"/>
              <a:t>4</a:t>
            </a:r>
          </a:p>
          <a:p>
            <a:pPr lvl="2"/>
            <a:r>
              <a:rPr lang="en-US"/>
              <a:t>Process on a single qubit </a:t>
            </a:r>
            <a:r>
              <a:rPr lang="en-US">
                <a:cs typeface="Times New Roman" pitchFamily="18" charset="0"/>
              </a:rPr>
              <a:t>→</a:t>
            </a:r>
            <a:r>
              <a:rPr lang="en-US"/>
              <a:t> 16 </a:t>
            </a:r>
          </a:p>
          <a:p>
            <a:pPr lvl="2"/>
            <a:r>
              <a:rPr lang="en-US"/>
              <a:t>Process on two qubits </a:t>
            </a:r>
            <a:r>
              <a:rPr lang="en-US">
                <a:cs typeface="Times New Roman" pitchFamily="18" charset="0"/>
              </a:rPr>
              <a:t>→</a:t>
            </a:r>
            <a:r>
              <a:rPr lang="en-US"/>
              <a:t> 256 </a:t>
            </a:r>
          </a:p>
          <a:p>
            <a:pPr lvl="1"/>
            <a:r>
              <a:rPr lang="en-US"/>
              <a:t>Need to prepare multiple, complex quantum states of light</a:t>
            </a:r>
          </a:p>
          <a:p>
            <a:pPr lvl="1">
              <a:buFontTx/>
              <a:buNone/>
            </a:pPr>
            <a:r>
              <a:rPr lang="en-US" b="1">
                <a:solidFill>
                  <a:schemeClr val="hlink"/>
                </a:solidFill>
                <a:cs typeface="Times New Roman" pitchFamily="18" charset="0"/>
              </a:rPr>
              <a:t>→ </a:t>
            </a:r>
            <a:r>
              <a:rPr lang="en-US" b="1">
                <a:solidFill>
                  <a:schemeClr val="hlink"/>
                </a:solidFill>
              </a:rPr>
              <a:t>All work so far restricted to discrete Hilbert spaces of very low dimension</a:t>
            </a:r>
          </a:p>
        </p:txBody>
      </p:sp>
      <p:pic>
        <p:nvPicPr>
          <p:cNvPr id="703492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3493" name="Picture 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3494" name="Picture 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03495" name="Object 7"/>
          <p:cNvGraphicFramePr>
            <a:graphicFrameLocks noChangeAspect="1"/>
          </p:cNvGraphicFramePr>
          <p:nvPr/>
        </p:nvGraphicFramePr>
        <p:xfrm>
          <a:off x="5213350" y="2533650"/>
          <a:ext cx="1206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23" name="MathType Equation" r:id="rId9" imgW="1206360" imgH="368280" progId="Equation">
                  <p:embed/>
                </p:oleObj>
              </mc:Choice>
              <mc:Fallback>
                <p:oleObj name="MathType Equation" r:id="rId9" imgW="1206360" imgH="368280" progId="Equation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533650"/>
                        <a:ext cx="1206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3496" name="Object 8"/>
          <p:cNvGraphicFramePr>
            <a:graphicFrameLocks noChangeAspect="1"/>
          </p:cNvGraphicFramePr>
          <p:nvPr/>
        </p:nvGraphicFramePr>
        <p:xfrm>
          <a:off x="2178050" y="2914650"/>
          <a:ext cx="1943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24" name="MathType Equation" r:id="rId11" imgW="1942920" imgH="368280" progId="Equation">
                  <p:embed/>
                </p:oleObj>
              </mc:Choice>
              <mc:Fallback>
                <p:oleObj name="MathType Equation" r:id="rId11" imgW="1942920" imgH="368280" progId="Equation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914650"/>
                        <a:ext cx="1943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main idea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56662" cy="1312863"/>
          </a:xfrm>
        </p:spPr>
        <p:txBody>
          <a:bodyPr/>
          <a:lstStyle/>
          <a:p>
            <a:r>
              <a:rPr lang="en-US"/>
              <a:t>Decomposition into coherent states</a:t>
            </a:r>
          </a:p>
          <a:p>
            <a:pPr lvl="1"/>
            <a:r>
              <a:rPr lang="en-US"/>
              <a:t>Coherent states form a “basis” in the space of optical density matrices</a:t>
            </a:r>
          </a:p>
          <a:p>
            <a:pPr lvl="1"/>
            <a:r>
              <a:rPr lang="en-US"/>
              <a:t>Glauber-Sudarshan P-representation (Nobel Physics Prize 2005)</a:t>
            </a:r>
          </a:p>
        </p:txBody>
      </p:sp>
      <p:graphicFrame>
        <p:nvGraphicFramePr>
          <p:cNvPr id="708612" name="Object 4"/>
          <p:cNvGraphicFramePr>
            <a:graphicFrameLocks noChangeAspect="1"/>
          </p:cNvGraphicFramePr>
          <p:nvPr/>
        </p:nvGraphicFramePr>
        <p:xfrm>
          <a:off x="1854200" y="2330450"/>
          <a:ext cx="2717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57" name="MathType Equation" r:id="rId3" imgW="2717640" imgH="825480" progId="Equation">
                  <p:embed/>
                </p:oleObj>
              </mc:Choice>
              <mc:Fallback>
                <p:oleObj name="MathType Equation" r:id="rId3" imgW="2717640" imgH="825480" progId="Equation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330450"/>
                        <a:ext cx="2717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8613" name="Rectangle 5"/>
          <p:cNvSpPr>
            <a:spLocks noChangeArrowheads="1"/>
          </p:cNvSpPr>
          <p:nvPr/>
        </p:nvSpPr>
        <p:spPr bwMode="auto">
          <a:xfrm>
            <a:off x="287338" y="3127375"/>
            <a:ext cx="885666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Application to process tomography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>
                <a:latin typeface="Times New Roman" pitchFamily="18" charset="0"/>
                <a:cs typeface="Arial" charset="0"/>
              </a:rPr>
              <a:t>Suppose we know the effect of the process </a:t>
            </a:r>
            <a:r>
              <a:rPr lang="en-US" sz="2000" i="1">
                <a:latin typeface="Times New Roman" pitchFamily="18" charset="0"/>
                <a:cs typeface="Arial" charset="0"/>
              </a:rPr>
              <a:t>E</a:t>
            </a:r>
            <a:r>
              <a:rPr lang="en-US" sz="2000" b="0">
                <a:latin typeface="Symbol" pitchFamily="18" charset="2"/>
                <a:cs typeface="Arial" charset="0"/>
              </a:rPr>
              <a:t>(|a</a:t>
            </a:r>
            <a:r>
              <a:rPr lang="en-US" sz="2000" b="0">
                <a:latin typeface="Symbol" pitchFamily="18" charset="2"/>
                <a:cs typeface="Arial" charset="0"/>
                <a:sym typeface="Symbol" pitchFamily="18" charset="2"/>
              </a:rPr>
              <a:t></a:t>
            </a:r>
            <a:r>
              <a:rPr lang="en-US" sz="2000" b="0">
                <a:latin typeface="Symbol" pitchFamily="18" charset="2"/>
                <a:cs typeface="Arial" charset="0"/>
              </a:rPr>
              <a:t>a|)</a:t>
            </a:r>
            <a:r>
              <a:rPr lang="en-US" sz="2400">
                <a:solidFill>
                  <a:srgbClr val="009900"/>
                </a:solidFill>
                <a:latin typeface="Symbol" pitchFamily="18" charset="2"/>
                <a:cs typeface="Arial" charset="0"/>
              </a:rPr>
              <a:t> </a:t>
            </a:r>
            <a:r>
              <a:rPr lang="en-US" sz="2000" b="0">
                <a:latin typeface="Times New Roman" pitchFamily="18" charset="0"/>
                <a:cs typeface="Arial" charset="0"/>
              </a:rPr>
              <a:t>on each coherent state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>
                <a:latin typeface="Times New Roman" pitchFamily="18" charset="0"/>
                <a:cs typeface="Arial" charset="0"/>
              </a:rPr>
              <a:t>Then we can predict the effect on any other state</a:t>
            </a:r>
          </a:p>
        </p:txBody>
      </p:sp>
      <p:graphicFrame>
        <p:nvGraphicFramePr>
          <p:cNvPr id="708614" name="Object 6"/>
          <p:cNvGraphicFramePr>
            <a:graphicFrameLocks noChangeAspect="1"/>
          </p:cNvGraphicFramePr>
          <p:nvPr/>
        </p:nvGraphicFramePr>
        <p:xfrm>
          <a:off x="1885950" y="4481513"/>
          <a:ext cx="3441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58" name="MathType Equation" r:id="rId5" imgW="3441600" imgH="825480" progId="Equation">
                  <p:embed/>
                </p:oleObj>
              </mc:Choice>
              <mc:Fallback>
                <p:oleObj name="MathType Equation" r:id="rId5" imgW="3441600" imgH="825480" progId="Equation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4481513"/>
                        <a:ext cx="3441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8615" name="Rectangle 7"/>
          <p:cNvSpPr>
            <a:spLocks noChangeArrowheads="1"/>
          </p:cNvSpPr>
          <p:nvPr/>
        </p:nvSpPr>
        <p:spPr bwMode="auto">
          <a:xfrm>
            <a:off x="287338" y="5264150"/>
            <a:ext cx="92329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The good news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>
                <a:latin typeface="Times New Roman" pitchFamily="18" charset="0"/>
                <a:cs typeface="Arial" charset="0"/>
              </a:rPr>
              <a:t>Coherent states are readily available from a laser. </a:t>
            </a:r>
            <a:br>
              <a:rPr lang="en-US" sz="2000" b="0">
                <a:latin typeface="Times New Roman" pitchFamily="18" charset="0"/>
                <a:cs typeface="Arial" charset="0"/>
              </a:rPr>
            </a:b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No nonclassical light needed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Complete tomography</a:t>
            </a:r>
          </a:p>
        </p:txBody>
      </p:sp>
      <p:graphicFrame>
        <p:nvGraphicFramePr>
          <p:cNvPr id="708617" name="Object 9"/>
          <p:cNvGraphicFramePr>
            <a:graphicFrameLocks noChangeAspect="1"/>
          </p:cNvGraphicFramePr>
          <p:nvPr/>
        </p:nvGraphicFramePr>
        <p:xfrm>
          <a:off x="5988050" y="2355850"/>
          <a:ext cx="1206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59" name="MathType Equation" r:id="rId7" imgW="1206360" imgH="368280" progId="Equation">
                  <p:embed/>
                </p:oleObj>
              </mc:Choice>
              <mc:Fallback>
                <p:oleObj name="MathType Equation" r:id="rId7" imgW="1206360" imgH="368280" progId="Equation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2355850"/>
                        <a:ext cx="1206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8618" name="Line 10"/>
          <p:cNvSpPr>
            <a:spLocks noChangeShapeType="1"/>
          </p:cNvSpPr>
          <p:nvPr/>
        </p:nvSpPr>
        <p:spPr bwMode="auto">
          <a:xfrm flipH="1">
            <a:off x="4787900" y="2540000"/>
            <a:ext cx="1028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8619" name="Rectangle 11"/>
          <p:cNvSpPr>
            <a:spLocks noChangeArrowheads="1"/>
          </p:cNvSpPr>
          <p:nvPr/>
        </p:nvSpPr>
        <p:spPr bwMode="auto">
          <a:xfrm>
            <a:off x="5930900" y="2311400"/>
            <a:ext cx="1358900" cy="48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8620" name="Rectangle 12"/>
          <p:cNvSpPr>
            <a:spLocks noChangeArrowheads="1"/>
          </p:cNvSpPr>
          <p:nvPr/>
        </p:nvSpPr>
        <p:spPr bwMode="auto">
          <a:xfrm>
            <a:off x="3733800" y="0"/>
            <a:ext cx="5410200" cy="685800"/>
          </a:xfrm>
          <a:prstGeom prst="rect">
            <a:avLst/>
          </a:prstGeom>
          <a:solidFill>
            <a:srgbClr val="B2B2B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M. Lobino, D. Korystov, C. Kupchak, E. Figueroa, B. C. Sanders and A. L., Science 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322</a:t>
            </a:r>
            <a:r>
              <a:rPr lang="en-US" b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, 563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8" grpId="0" animBg="1"/>
      <p:bldP spid="7086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 tensor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56662" cy="16811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/>
              <a:t>Fock</a:t>
            </a:r>
            <a:r>
              <a:rPr lang="en-US" dirty="0"/>
              <a:t> basis representation of the process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Since</a:t>
            </a:r>
          </a:p>
          <a:p>
            <a:pPr lvl="1"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i="1" baseline="-25000" dirty="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i="1" baseline="-25000" dirty="0"/>
              <a:t>	</a:t>
            </a:r>
            <a:r>
              <a:rPr lang="en-US" dirty="0"/>
              <a:t>it is enough to know                    for all relevant photon numbers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because then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dirty="0"/>
          </a:p>
          <a:p>
            <a:pPr lvl="1"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The process tensor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dirty="0"/>
          </a:p>
          <a:p>
            <a:pPr lvl="1">
              <a:spcBef>
                <a:spcPct val="0"/>
              </a:spcBef>
              <a:buFontTx/>
              <a:buNone/>
            </a:pPr>
            <a:endParaRPr lang="en-US" dirty="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dirty="0"/>
              <a:t>	contains full information about the process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 smtClean="0"/>
              <a:t>Expressing </a:t>
            </a:r>
            <a:r>
              <a:rPr lang="en-US" dirty="0"/>
              <a:t>the process tensor using the P </a:t>
            </a:r>
            <a:r>
              <a:rPr lang="en-US" dirty="0" smtClean="0"/>
              <a:t>function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In practice: reconstructed up to some </a:t>
            </a:r>
            <a:r>
              <a:rPr lang="en-CA" b="0" i="1" dirty="0"/>
              <a:t>n</a:t>
            </a:r>
            <a:r>
              <a:rPr lang="en-CA" b="0" baseline="-25000" dirty="0"/>
              <a:t>max</a:t>
            </a:r>
            <a:endParaRPr lang="en-US" dirty="0"/>
          </a:p>
          <a:p>
            <a:pPr lvl="1">
              <a:spcBef>
                <a:spcPct val="0"/>
              </a:spcBef>
              <a:buFontTx/>
              <a:buNone/>
            </a:pPr>
            <a:endParaRPr lang="en-US" dirty="0"/>
          </a:p>
          <a:p>
            <a:pPr lvl="1">
              <a:spcBef>
                <a:spcPct val="0"/>
              </a:spcBef>
              <a:buFontTx/>
              <a:buNone/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/>
          </a:p>
        </p:txBody>
      </p:sp>
      <p:graphicFrame>
        <p:nvGraphicFramePr>
          <p:cNvPr id="737285" name="Object 5"/>
          <p:cNvGraphicFramePr>
            <a:graphicFrameLocks noChangeAspect="1"/>
          </p:cNvGraphicFramePr>
          <p:nvPr/>
        </p:nvGraphicFramePr>
        <p:xfrm>
          <a:off x="2773363" y="3930650"/>
          <a:ext cx="2197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97" name="MathType Equation" r:id="rId3" imgW="2197080" imgH="368280" progId="Equation">
                  <p:embed/>
                </p:oleObj>
              </mc:Choice>
              <mc:Fallback>
                <p:oleObj name="MathType Equation" r:id="rId3" imgW="2197080" imgH="368280" progId="Equation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3930650"/>
                        <a:ext cx="2197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54702"/>
              </p:ext>
            </p:extLst>
          </p:nvPr>
        </p:nvGraphicFramePr>
        <p:xfrm>
          <a:off x="1571065" y="2813050"/>
          <a:ext cx="238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98" name="Equation" r:id="rId5" imgW="2387520" imgH="571320" progId="Equation.DSMT4">
                  <p:embed/>
                </p:oleObj>
              </mc:Choice>
              <mc:Fallback>
                <p:oleObj name="Equation" r:id="rId5" imgW="238752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065" y="2813050"/>
                        <a:ext cx="2387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0" name="Object 20"/>
          <p:cNvGraphicFramePr>
            <a:graphicFrameLocks noChangeAspect="1"/>
          </p:cNvGraphicFramePr>
          <p:nvPr/>
        </p:nvGraphicFramePr>
        <p:xfrm>
          <a:off x="2876550" y="1670050"/>
          <a:ext cx="1714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99" name="MathType Equation" r:id="rId7" imgW="1714320" imgH="571320" progId="Equation">
                  <p:embed/>
                </p:oleObj>
              </mc:Choice>
              <mc:Fallback>
                <p:oleObj name="MathType Equation" r:id="rId7" imgW="1714320" imgH="571320" progId="Equation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1670050"/>
                        <a:ext cx="1714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5" name="Object 25"/>
          <p:cNvGraphicFramePr>
            <a:graphicFrameLocks noChangeAspect="1"/>
          </p:cNvGraphicFramePr>
          <p:nvPr/>
        </p:nvGraphicFramePr>
        <p:xfrm>
          <a:off x="2905125" y="5524500"/>
          <a:ext cx="3543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000" name="Equation" r:id="rId9" imgW="3543120" imgH="761760" progId="Equation.DSMT4">
                  <p:embed/>
                </p:oleObj>
              </mc:Choice>
              <mc:Fallback>
                <p:oleObj name="Equation" r:id="rId9" imgW="3543120" imgH="761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524500"/>
                        <a:ext cx="35433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6" name="Object 26"/>
          <p:cNvGraphicFramePr>
            <a:graphicFrameLocks noChangeAspect="1"/>
          </p:cNvGraphicFramePr>
          <p:nvPr/>
        </p:nvGraphicFramePr>
        <p:xfrm>
          <a:off x="2568575" y="5524500"/>
          <a:ext cx="406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001" name="Equation" r:id="rId11" imgW="4063680" imgH="761760" progId="Equation.DSMT4">
                  <p:embed/>
                </p:oleObj>
              </mc:Choice>
              <mc:Fallback>
                <p:oleObj name="Equation" r:id="rId11" imgW="4063680" imgH="7617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5524500"/>
                        <a:ext cx="4064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7" name="Object 27"/>
          <p:cNvGraphicFramePr>
            <a:graphicFrameLocks noChangeAspect="1"/>
          </p:cNvGraphicFramePr>
          <p:nvPr/>
        </p:nvGraphicFramePr>
        <p:xfrm>
          <a:off x="3213100" y="2197100"/>
          <a:ext cx="1066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002" name="Equation" r:id="rId13" imgW="1066680" imgH="406080" progId="Equation.DSMT4">
                  <p:embed/>
                </p:oleObj>
              </mc:Choice>
              <mc:Fallback>
                <p:oleObj name="Equation" r:id="rId13" imgW="1066680" imgH="406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2197100"/>
                        <a:ext cx="1066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88033"/>
              </p:ext>
            </p:extLst>
          </p:nvPr>
        </p:nvGraphicFramePr>
        <p:xfrm>
          <a:off x="4164853" y="2816972"/>
          <a:ext cx="2616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003" name="Equation" r:id="rId15" imgW="2616120" imgH="545760" progId="Equation.DSMT4">
                  <p:embed/>
                </p:oleObj>
              </mc:Choice>
              <mc:Fallback>
                <p:oleObj name="Equation" r:id="rId15" imgW="261612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853" y="2816972"/>
                        <a:ext cx="2616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Method 1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Approximating the P function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41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LEX@FIHIMPVL768BCKO7" val="30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vcx  template TPT1  env TPENV1  fore 0  back 16777215  eqnno 3"/>
  <p:tag name="FILENAME" val="TP_tmp"/>
  <p:tag name="ORIGWIDTH" val="1"/>
  <p:tag name="PICTUREFILESIZE" val="1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czvzvdc  template TPT1  env TPENV1  fore 0  back 16777215  eqnno 4"/>
  <p:tag name="FILENAME" val="TP_tmp"/>
  <p:tag name="ORIGWIDTH" val="1"/>
  <p:tag name="PICTUREFILESIZE" val="16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  template TPT1  env TPENV1  fore 0  back 16777215  eqnno 5"/>
  <p:tag name="FILENAME" val="TP_tmp"/>
  <p:tag name="ORIGWIDTH" val="1"/>
  <p:tag name="PICTUREFILESIZE" val="4256"/>
</p:tagLst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41952</TotalTime>
  <Words>1286</Words>
  <Application>Microsoft Office PowerPoint</Application>
  <PresentationFormat>On-screen Show (4:3)</PresentationFormat>
  <Paragraphs>293</Paragraphs>
  <Slides>34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Default Design</vt:lpstr>
      <vt:lpstr>Custom Design</vt:lpstr>
      <vt:lpstr>1_Default Design</vt:lpstr>
      <vt:lpstr>MathType Equation</vt:lpstr>
      <vt:lpstr>Equation</vt:lpstr>
      <vt:lpstr>MathType 6.0 Equation</vt:lpstr>
      <vt:lpstr>CorelDRAW</vt:lpstr>
      <vt:lpstr>PHOTO-PAINT</vt:lpstr>
      <vt:lpstr>Alexander Lvovsky</vt:lpstr>
      <vt:lpstr>Outline</vt:lpstr>
      <vt:lpstr>PowerPoint Presentation</vt:lpstr>
      <vt:lpstr>PowerPoint Presentation</vt:lpstr>
      <vt:lpstr>Quantum processes</vt:lpstr>
      <vt:lpstr>Quantum process tomography Methodology</vt:lpstr>
      <vt:lpstr>The main idea</vt:lpstr>
      <vt:lpstr>The process tensor</vt:lpstr>
      <vt:lpstr>Method 1</vt:lpstr>
      <vt:lpstr>The P-function [Glauber,1963; Sudarshan, 1963]</vt:lpstr>
      <vt:lpstr>The P-function  [Glauber,1963; Sudarshan, 1963]</vt:lpstr>
      <vt:lpstr>Example: squeezed vacuum</vt:lpstr>
      <vt:lpstr>Practical issues</vt:lpstr>
      <vt:lpstr>Example of application:  Memory for light as a quantum process</vt:lpstr>
      <vt:lpstr>Process reconstruction</vt:lpstr>
      <vt:lpstr>Process reconstruction: the result for photon number states</vt:lpstr>
      <vt:lpstr>Experiments  on storing nonclassical light</vt:lpstr>
      <vt:lpstr>Method 2</vt:lpstr>
      <vt:lpstr>Finding the process tensor</vt:lpstr>
      <vt:lpstr>Practical issue</vt:lpstr>
      <vt:lpstr>Example: Creation  and annihilation operators</vt:lpstr>
      <vt:lpstr>Photon creation and annihilation. Experimental setup</vt:lpstr>
      <vt:lpstr>Photon creation operator acting on a coherent state [see also A. Zavatta et al., Science 306, 660 (2004)]</vt:lpstr>
      <vt:lpstr>Photon creation and annihilation. Process reconstruction</vt:lpstr>
      <vt:lpstr>Method 3</vt:lpstr>
      <vt:lpstr>Fully statistical reconstriction [Most ideas from: Z. Hradil et al, in Quantum State Estimation (Springer, 2004)]</vt:lpstr>
      <vt:lpstr>Fully statistical reconstriction (…continued)</vt:lpstr>
      <vt:lpstr>Handling non-trace-preserving processes</vt:lpstr>
      <vt:lpstr>Photon creation Process reconstruction video</vt:lpstr>
      <vt:lpstr>Photon creation and annihilation. Process reconstruction</vt:lpstr>
      <vt:lpstr>Issue: nmax vs. amax</vt:lpstr>
      <vt:lpstr>Coherent-state QPT Summary</vt:lpstr>
      <vt:lpstr>The three methods Summary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Victoria</dc:creator>
  <cp:lastModifiedBy>Alex</cp:lastModifiedBy>
  <cp:revision>331</cp:revision>
  <dcterms:created xsi:type="dcterms:W3CDTF">2007-04-29T02:28:04Z</dcterms:created>
  <dcterms:modified xsi:type="dcterms:W3CDTF">2013-02-22T14:25:12Z</dcterms:modified>
</cp:coreProperties>
</file>